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6"/>
  </p:notesMasterIdLst>
  <p:sldIdLst>
    <p:sldId id="257" r:id="rId2"/>
    <p:sldId id="258" r:id="rId3"/>
    <p:sldId id="305" r:id="rId4"/>
    <p:sldId id="30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308" r:id="rId15"/>
    <p:sldId id="269" r:id="rId16"/>
    <p:sldId id="301" r:id="rId17"/>
    <p:sldId id="300" r:id="rId18"/>
    <p:sldId id="270" r:id="rId19"/>
    <p:sldId id="271" r:id="rId20"/>
    <p:sldId id="272" r:id="rId21"/>
    <p:sldId id="309" r:id="rId22"/>
    <p:sldId id="273" r:id="rId23"/>
    <p:sldId id="310" r:id="rId24"/>
    <p:sldId id="274" r:id="rId25"/>
    <p:sldId id="276" r:id="rId26"/>
    <p:sldId id="277" r:id="rId27"/>
    <p:sldId id="278" r:id="rId28"/>
    <p:sldId id="280" r:id="rId29"/>
    <p:sldId id="302" r:id="rId30"/>
    <p:sldId id="315" r:id="rId31"/>
    <p:sldId id="303" r:id="rId32"/>
    <p:sldId id="320" r:id="rId33"/>
    <p:sldId id="304" r:id="rId34"/>
    <p:sldId id="317" r:id="rId35"/>
    <p:sldId id="283" r:id="rId36"/>
    <p:sldId id="284" r:id="rId37"/>
    <p:sldId id="314" r:id="rId38"/>
    <p:sldId id="285" r:id="rId39"/>
    <p:sldId id="286" r:id="rId40"/>
    <p:sldId id="287" r:id="rId41"/>
    <p:sldId id="318" r:id="rId42"/>
    <p:sldId id="289" r:id="rId43"/>
    <p:sldId id="290" r:id="rId44"/>
    <p:sldId id="316" r:id="rId45"/>
    <p:sldId id="319" r:id="rId46"/>
    <p:sldId id="291" r:id="rId47"/>
    <p:sldId id="293" r:id="rId48"/>
    <p:sldId id="294" r:id="rId49"/>
    <p:sldId id="295" r:id="rId50"/>
    <p:sldId id="296" r:id="rId51"/>
    <p:sldId id="297" r:id="rId52"/>
    <p:sldId id="298" r:id="rId53"/>
    <p:sldId id="321" r:id="rId54"/>
    <p:sldId id="29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857" autoAdjust="0"/>
    <p:restoredTop sz="94660"/>
  </p:normalViewPr>
  <p:slideViewPr>
    <p:cSldViewPr>
      <p:cViewPr varScale="1">
        <p:scale>
          <a:sx n="69" d="100"/>
          <a:sy n="69" d="100"/>
        </p:scale>
        <p:origin x="-9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22C2C-32DD-4DF6-AF3F-EB3E5B40E9C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7D2DF-0F6D-4F79-808E-DC33E85EE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Bequeath:  Pronounced  “be-q-weave-</a:t>
            </a:r>
            <a:r>
              <a:rPr lang="en-US" dirty="0" err="1" smtClean="0"/>
              <a:t>th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7D2DF-0F6D-4F79-808E-DC33E85EE80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9FFEA53-9B9D-4136-87D7-07DF7F7E8748}" type="datetimeFigureOut">
              <a:rPr lang="en-US" smtClean="0"/>
              <a:pPr/>
              <a:t>4/19/2014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85F67E-277F-46B0-9863-B0EA2ABE1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&amp;esrc=s&amp;frm=1&amp;source=images&amp;cd=&amp;cad=rja&amp;docid=jhf55ghLja7zFM&amp;tbnid=AGnvvjeBwikbfM:&amp;ved=0CAUQjRw&amp;url=http://www.fotosearch.com/illustration/salesperson.html&amp;ei=Z_E5Uf-QMubW0gGO4oCgDg&amp;bvm=bv.43287494,d.dmQ&amp;psig=AFQjCNGRikgadLZphYzdGaA21oql2ITfJg&amp;ust=1362838235006329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&amp;esrc=s&amp;frm=1&amp;source=images&amp;cd=&amp;cad=rja&amp;docid=jkyJb9Ei1mQBZM&amp;tbnid=5PIN4Y1pwNalrM:&amp;ved=0CAUQjRw&amp;url=http://www.fotosearch.com/clip-art/survey-form.html&amp;ei=vvI5UdfkIu-30QGH9YHQBg&amp;bvm=bv.43287494,d.dmQ&amp;psig=AFQjCNFU45g8OwXL3I5VwcHGRJq62Jlb6A&amp;ust=136283857012604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untrystampede.com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b82Quinl7ac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youtube.com/watch?v=Tl6yL4wucqk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www.natb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verning.com/topics/mgmt/A-Small-Town-Hosts-the-Nations-Largest-Concert.htm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ssissauga.com/news-story/4423994-arrest-made-in-ticket-scam/" TargetMode="External"/><Relationship Id="rId2" Type="http://schemas.openxmlformats.org/officeDocument/2006/relationships/hyperlink" Target="http://www.youtube.com/watch?v=fAVGs0g8--w" TargetMode="Externa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S97mVt0m1o" TargetMode="Externa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ticketnews.com/news/Pennsylvania-Governor-Signs-Law-Allowing-Ticket-Resale2716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xZh8pZAMP4" TargetMode="Externa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articles.latimes.com/2010/jan/26/business/la-fi-ct-ticketmaster26-2010jan26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onnaroo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HvJRb5nyt4" TargetMode="Externa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JHiEXbAcQk" TargetMode="Externa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qz.com/175500/the-london-olympics-called-in-the-army-to-fill-empty-seats-sochi-is-scrambling-volunteers/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://philadelphia.phillies.mlb.com/phi/ticketing/seating_pricing.jsp" TargetMode="External"/><Relationship Id="rId2" Type="http://schemas.openxmlformats.org/officeDocument/2006/relationships/hyperlink" Target="http://www.youtube.com/watch?v=QGAgTVCX89k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hiladelphiaeagles.com/tickets/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oogle.com/url?sa=i&amp;rct=j&amp;q=&amp;esrc=s&amp;frm=1&amp;source=images&amp;cd=&amp;cad=rja&amp;docid=Eais6T2rBFSFvM&amp;tbnid=pCVf9EsB3zlu6M:&amp;ved=0CAUQjRw&amp;url=http://research.phillipmartin.info/&amp;ei=hfI5Ua3DBcaQ0QGxkoGgCw&amp;bvm=bv.43287494,d.dmQ&amp;psig=AFQjCNGhHiWCD46owQN-m8wbdaTOmbPCgw&amp;ust=136283852964335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url?sa=i&amp;rct=j&amp;q=&amp;esrc=s&amp;frm=1&amp;source=images&amp;cd=&amp;cad=rja&amp;docid=aVWWR6XmPh9l6M&amp;tbnid=M-dthiwV54eU8M:&amp;ved=0CAUQjRw&amp;url=http://www.123rf.com/clipart-vector/sales_team.html&amp;ei=OPI5UZieAqfH0AHov4DgAw&amp;bvm=bv.43287494,d.dmQ&amp;psig=AFQjCNFoBqB3xlL8KMTILWK1-JNykDmDTw&amp;ust=136283839438264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3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Selling Sports and Entertainment      </a:t>
            </a:r>
          </a:p>
        </p:txBody>
      </p:sp>
      <p:sp>
        <p:nvSpPr>
          <p:cNvPr id="6103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marL="1033463" indent="-1033463">
              <a:lnSpc>
                <a:spcPct val="90000"/>
              </a:lnSpc>
            </a:pPr>
            <a:r>
              <a:rPr lang="en-US" b="1"/>
              <a:t>12.1 The Sales Process 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12.2 Ticket Sales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12.3 Group and Corporate Sales </a:t>
            </a:r>
          </a:p>
          <a:p>
            <a:pPr marL="1033463" indent="-1033463">
              <a:lnSpc>
                <a:spcPct val="90000"/>
              </a:lnSpc>
            </a:pPr>
            <a:r>
              <a:rPr lang="en-US" b="1"/>
              <a:t> </a:t>
            </a:r>
            <a:endParaRPr lang="en-US"/>
          </a:p>
        </p:txBody>
      </p:sp>
      <p:sp>
        <p:nvSpPr>
          <p:cNvPr id="610308" name="Text Box 4"/>
          <p:cNvSpPr txBox="1">
            <a:spLocks noChangeArrowheads="1"/>
          </p:cNvSpPr>
          <p:nvPr/>
        </p:nvSpPr>
        <p:spPr bwMode="auto">
          <a:xfrm>
            <a:off x="381000" y="304800"/>
            <a:ext cx="5791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7200" b="1" dirty="0">
                <a:solidFill>
                  <a:schemeClr val="hlink"/>
                </a:solidFill>
                <a:latin typeface="Arial" charset="0"/>
              </a:rPr>
              <a:t>Chapter 12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3055883"/>
            <a:ext cx="3429000" cy="362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C:\Users\jsundlin\AppData\Local\Microsoft\Windows\Temporary Internet Files\Content.IE5\EC3SSIDL\MC9002389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5410200"/>
            <a:ext cx="1143000" cy="85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/>
          <a:lstStyle/>
          <a:p>
            <a:r>
              <a:rPr lang="en-US" dirty="0"/>
              <a:t>Enthusiastically present product</a:t>
            </a:r>
          </a:p>
          <a:p>
            <a:endParaRPr lang="en-US" dirty="0"/>
          </a:p>
          <a:p>
            <a:r>
              <a:rPr lang="en-US" dirty="0"/>
              <a:t>Make sure to address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consumer </a:t>
            </a:r>
            <a:r>
              <a:rPr lang="en-US" dirty="0"/>
              <a:t>needs</a:t>
            </a:r>
          </a:p>
          <a:p>
            <a:endParaRPr lang="en-US" dirty="0"/>
          </a:p>
          <a:p>
            <a:r>
              <a:rPr lang="en-US" dirty="0"/>
              <a:t>Highlight benefits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features</a:t>
            </a:r>
            <a:endParaRPr lang="en-US" dirty="0"/>
          </a:p>
          <a:p>
            <a:endParaRPr lang="en-US" dirty="0"/>
          </a:p>
          <a:p>
            <a:r>
              <a:rPr lang="en-US" dirty="0"/>
              <a:t>Approach consumer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about </a:t>
            </a:r>
            <a:r>
              <a:rPr lang="en-US" dirty="0"/>
              <a:t>purchasing item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7AAC2-8B92-445C-8523-90D27D0A3EF3}" type="slidenum">
              <a:rPr lang="en-US"/>
              <a:pPr/>
              <a:t>10</a:t>
            </a:fld>
            <a:endParaRPr lang="en-US"/>
          </a:p>
        </p:txBody>
      </p:sp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3 ~ Demonstration</a:t>
            </a:r>
          </a:p>
        </p:txBody>
      </p:sp>
      <p:pic>
        <p:nvPicPr>
          <p:cNvPr id="37889" name="Picture 1" descr="C:\Users\jsundlin\AppData\Local\Microsoft\Windows\Temporary Internet Files\Content.IE5\L73X407V\MC90004508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1" y="2093547"/>
            <a:ext cx="4191000" cy="476445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Consumer voice any objections, questions, or concerns about the product</a:t>
            </a:r>
          </a:p>
          <a:p>
            <a:endParaRPr lang="en-US" dirty="0"/>
          </a:p>
          <a:p>
            <a:r>
              <a:rPr lang="en-US" dirty="0"/>
              <a:t>Questions = Considering the purchase?</a:t>
            </a:r>
          </a:p>
          <a:p>
            <a:endParaRPr lang="en-US" dirty="0"/>
          </a:p>
          <a:p>
            <a:r>
              <a:rPr lang="en-US" dirty="0"/>
              <a:t>Provide additional info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help </a:t>
            </a:r>
            <a:r>
              <a:rPr lang="en-US" dirty="0"/>
              <a:t>persuade their decision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41758-889A-41BF-A36E-CB90F2654E7B}" type="slidenum">
              <a:rPr lang="en-US"/>
              <a:pPr/>
              <a:t>11</a:t>
            </a:fld>
            <a:endParaRPr lang="en-US"/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 ~ Answering Questions</a:t>
            </a:r>
          </a:p>
        </p:txBody>
      </p:sp>
      <p:pic>
        <p:nvPicPr>
          <p:cNvPr id="36865" name="Picture 1" descr="C:\Users\jsundlin\AppData\Local\Microsoft\Windows\Temporary Internet Files\Content.IE5\EC3SSIDL\MC90043441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343275"/>
            <a:ext cx="3124200" cy="35147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r.photos2.fotosearch.com/bthumb/CSP/CSP990/k101208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1147" y="3657600"/>
            <a:ext cx="3662853" cy="3200400"/>
          </a:xfrm>
          <a:prstGeom prst="rect">
            <a:avLst/>
          </a:prstGeom>
          <a:noFill/>
        </p:spPr>
      </p:pic>
      <p:sp>
        <p:nvSpPr>
          <p:cNvPr id="66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229600" cy="491947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Offer discounts or incentive to buy today</a:t>
            </a:r>
          </a:p>
          <a:p>
            <a:pPr>
              <a:lnSpc>
                <a:spcPct val="90000"/>
              </a:lnSpc>
            </a:pPr>
            <a:r>
              <a:rPr lang="en-US" dirty="0"/>
              <a:t>Suggest additional items for purchase</a:t>
            </a:r>
          </a:p>
          <a:p>
            <a:pPr>
              <a:lnSpc>
                <a:spcPct val="90000"/>
              </a:lnSpc>
            </a:pPr>
            <a:endParaRPr lang="en-US" b="1" dirty="0"/>
          </a:p>
          <a:p>
            <a:pPr>
              <a:lnSpc>
                <a:spcPct val="90000"/>
              </a:lnSpc>
            </a:pPr>
            <a:r>
              <a:rPr lang="en-US" b="1" dirty="0"/>
              <a:t>suggestion selling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asking customers if they want to purchase related products</a:t>
            </a:r>
          </a:p>
          <a:p>
            <a:pPr lvl="1"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Would you like to “Super-Size it?” 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“</a:t>
            </a:r>
            <a:r>
              <a:rPr lang="en-US" sz="2400" dirty="0"/>
              <a:t>Make that a combo</a:t>
            </a:r>
            <a:r>
              <a:rPr lang="en-US" sz="2400" dirty="0" smtClean="0"/>
              <a:t>?”</a:t>
            </a:r>
            <a:br>
              <a:rPr lang="en-US" sz="2400" dirty="0" smtClean="0"/>
            </a:b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/>
              <a:t>Do you need case or screen protector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for </a:t>
            </a:r>
            <a:r>
              <a:rPr lang="en-US" sz="2400" dirty="0"/>
              <a:t>your new phone?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37090-63C7-4A2A-B3FA-4BD5E2D006C3}" type="slidenum">
              <a:rPr lang="en-US"/>
              <a:pPr/>
              <a:t>12</a:t>
            </a:fld>
            <a:endParaRPr lang="en-US"/>
          </a:p>
        </p:txBody>
      </p:sp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 Closing the Sale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r>
              <a:rPr lang="en-US" dirty="0"/>
              <a:t>Long-Lasting Relationships</a:t>
            </a:r>
          </a:p>
          <a:p>
            <a:endParaRPr lang="en-US" dirty="0"/>
          </a:p>
          <a:p>
            <a:r>
              <a:rPr lang="en-US" dirty="0"/>
              <a:t>Contact consumer </a:t>
            </a:r>
          </a:p>
          <a:p>
            <a:pPr lvl="2"/>
            <a:r>
              <a:rPr lang="en-US" sz="2800" dirty="0"/>
              <a:t>Are they satisfied?</a:t>
            </a:r>
          </a:p>
          <a:p>
            <a:pPr lvl="2"/>
            <a:r>
              <a:rPr lang="en-US" sz="2800" dirty="0"/>
              <a:t>Do they additional needs?</a:t>
            </a:r>
          </a:p>
          <a:p>
            <a:endParaRPr lang="en-US" sz="2800" dirty="0"/>
          </a:p>
          <a:p>
            <a:r>
              <a:rPr lang="en-US" dirty="0"/>
              <a:t>Improved customer service from feedback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7C3D9-47BB-433A-8F86-075CD4388088}" type="slidenum">
              <a:rPr lang="en-US"/>
              <a:pPr/>
              <a:t>13</a:t>
            </a:fld>
            <a:endParaRPr lang="en-US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/>
              <a:t># 6 ~ Follow-up</a:t>
            </a:r>
          </a:p>
        </p:txBody>
      </p:sp>
      <p:pic>
        <p:nvPicPr>
          <p:cNvPr id="32770" name="Picture 2" descr="http://sr.photos3.fotosearch.com/bthumb/CSP/CSP526/k526883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5614" y="0"/>
            <a:ext cx="3668386" cy="2438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0418" name="Picture 2" descr="http://www.slipperyrockgazette.net/image/08_2012_images/McCoo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350"/>
            <a:ext cx="9144000" cy="650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382000" cy="4483291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Advantage of Personal Selling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opportunity to address any concerns that may be causing hesitation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dirty="0" smtClean="0"/>
              <a:t>Knowledgeable Salespeople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Offer information about the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Demonstrate the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Make comparisons with similar products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Tell stories about personal experiences with product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Answer questions about the product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15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944562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Benefits of Feedback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Enables sellers to improve on future sales strategies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i="1" u="sng" dirty="0" smtClean="0"/>
              <a:t>Feedback from Consumers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Level of satisfaction during 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Suggestions to make buying process better/easier for the consumer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pPr marL="396875" indent="-396875">
              <a:lnSpc>
                <a:spcPct val="90000"/>
              </a:lnSpc>
            </a:pPr>
            <a:r>
              <a:rPr lang="en-US" b="1" i="1" u="sng" dirty="0" smtClean="0">
                <a:solidFill>
                  <a:srgbClr val="FF0000"/>
                </a:solidFill>
              </a:rPr>
              <a:t>Disadvantage</a:t>
            </a:r>
            <a:r>
              <a:rPr lang="en-US" i="1" u="sng" dirty="0" smtClean="0"/>
              <a:t> of Personal Selling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High costs, time commitment per customer &amp; required skills and trainings for employees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16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1020762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026091"/>
          </a:xfrm>
        </p:spPr>
        <p:txBody>
          <a:bodyPr/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Personal selling is effective for: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expensive, complex products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markets with a few large customers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unfamiliar, unique products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customers in a limited area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complicated, long decision-making processes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customers who expect personal </a:t>
            </a:r>
            <a:r>
              <a:rPr lang="en-US" dirty="0" smtClean="0"/>
              <a:t>attention</a:t>
            </a:r>
          </a:p>
          <a:p>
            <a:pPr marL="808038" lvl="1" indent="-409575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8E50C-00AC-4685-83A5-85DF7C5BD848}" type="slidenum">
              <a:rPr lang="en-US"/>
              <a:pPr/>
              <a:t>17</a:t>
            </a:fld>
            <a:endParaRPr lang="en-US"/>
          </a:p>
        </p:txBody>
      </p:sp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>
                <a:solidFill>
                  <a:schemeClr val="hlink"/>
                </a:solidFill>
              </a:rPr>
              <a:t>When Is Personal Selling Appropriate?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/>
          <a:lstStyle/>
          <a:p>
            <a:r>
              <a:rPr lang="en-US" dirty="0"/>
              <a:t>Explain why personal selling is necessary when selling expensive items like luxury suites at a professional football stadium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Customers take more time to make purchasing decisions related to more expensive items.</a:t>
            </a:r>
          </a:p>
          <a:p>
            <a:pPr lvl="1"/>
            <a:r>
              <a:rPr lang="en-US" dirty="0" smtClean="0"/>
              <a:t>They expect more personal attention from the sales associates since they are selling the money.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3A664-4DEC-468D-AEE0-EC102B739147}" type="slidenum">
              <a:rPr lang="en-US"/>
              <a:pPr/>
              <a:t>18</a:t>
            </a:fld>
            <a:endParaRPr lang="en-US"/>
          </a:p>
        </p:txBody>
      </p:sp>
      <p:pic>
        <p:nvPicPr>
          <p:cNvPr id="61952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62200"/>
            <a:ext cx="10858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5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458200" cy="4724400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 Salespeople need to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effectively manage themselves, customers &amp; info</a:t>
            </a:r>
            <a:endParaRPr lang="en-US" dirty="0"/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be motivated</a:t>
            </a:r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use time wisely</a:t>
            </a:r>
          </a:p>
          <a:p>
            <a:pPr marL="1045782" lvl="2" indent="-409575">
              <a:lnSpc>
                <a:spcPct val="90000"/>
              </a:lnSpc>
            </a:pPr>
            <a:r>
              <a:rPr lang="en-US" dirty="0" smtClean="0"/>
              <a:t>be emotional and physically stable to deal with public</a:t>
            </a:r>
            <a:br>
              <a:rPr lang="en-US" dirty="0" smtClean="0"/>
            </a:br>
            <a:endParaRPr lang="en-US" dirty="0"/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Continued Education / Professional Development is helpful to keep current in their profession</a:t>
            </a:r>
          </a:p>
          <a:p>
            <a:pPr marL="808038" lvl="1" indent="-409575">
              <a:lnSpc>
                <a:spcPct val="90000"/>
              </a:lnSpc>
            </a:pPr>
            <a:endParaRPr lang="en-US" dirty="0" smtClean="0"/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Know &amp; understand the following… 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AE0D1-4B0F-44C7-A040-D3101D15AB55}" type="slidenum">
              <a:rPr lang="en-US"/>
              <a:pPr/>
              <a:t>19</a:t>
            </a:fld>
            <a:endParaRPr lang="en-US"/>
          </a:p>
        </p:txBody>
      </p:sp>
      <p:sp>
        <p:nvSpPr>
          <p:cNvPr id="620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MANAGEMENT SKILLS AND KNOWLEDGE FOR SUCCESS</a:t>
            </a:r>
          </a:p>
        </p:txBody>
      </p:sp>
      <p:pic>
        <p:nvPicPr>
          <p:cNvPr id="620548" name="Picture 4"/>
          <p:cNvPicPr>
            <a:picLocks noChangeAspect="1" noChangeArrowheads="1"/>
          </p:cNvPicPr>
          <p:nvPr/>
        </p:nvPicPr>
        <p:blipFill>
          <a:blip r:embed="rId3" cstate="print"/>
          <a:srcRect l="30469" t="53125" r="45313" b="22917"/>
          <a:stretch>
            <a:fillRect/>
          </a:stretch>
        </p:blipFill>
        <p:spPr bwMode="auto">
          <a:xfrm>
            <a:off x="6934200" y="5218112"/>
            <a:ext cx="22098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458200" cy="3657600"/>
          </a:xfrm>
        </p:spPr>
        <p:txBody>
          <a:bodyPr>
            <a:normAutofit/>
          </a:bodyPr>
          <a:lstStyle/>
          <a:p>
            <a:pPr marL="396875" indent="-396875"/>
            <a:r>
              <a:rPr lang="en-US" sz="2800" dirty="0"/>
              <a:t>A small community can host a huge entertainment event with the right help.</a:t>
            </a:r>
          </a:p>
          <a:p>
            <a:pPr marL="808038" lvl="1" indent="-409575"/>
            <a:r>
              <a:rPr lang="en-US" sz="2400" dirty="0"/>
              <a:t>corporate or organizational sponsorship</a:t>
            </a:r>
          </a:p>
          <a:p>
            <a:pPr marL="808038" lvl="1" indent="-409575"/>
            <a:r>
              <a:rPr lang="en-US" sz="2400" dirty="0"/>
              <a:t>related events held in conjunction with the concert</a:t>
            </a:r>
          </a:p>
          <a:p>
            <a:pPr marL="808038" lvl="1" indent="-409575"/>
            <a:r>
              <a:rPr lang="en-US" sz="2400" dirty="0"/>
              <a:t>tiered ticket prices </a:t>
            </a:r>
          </a:p>
          <a:p>
            <a:pPr marL="808038" lvl="1" indent="-409575"/>
            <a:r>
              <a:rPr lang="en-US" sz="2400" dirty="0"/>
              <a:t>affordable campsites</a:t>
            </a:r>
          </a:p>
          <a:p>
            <a:pPr marL="808038" lvl="1" indent="-409575"/>
            <a:r>
              <a:rPr lang="en-US" sz="2400" dirty="0" smtClean="0"/>
              <a:t>website promotion</a:t>
            </a:r>
          </a:p>
          <a:p>
            <a:pPr marL="808038" lvl="1" indent="-409575"/>
            <a:endParaRPr lang="en-US" sz="240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CABB4-EA5C-4021-9414-EE348B28DBE5}" type="slidenum">
              <a:rPr lang="en-US"/>
              <a:pPr/>
              <a:t>2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611332" name="Text Box 4"/>
          <p:cNvSpPr txBox="1">
            <a:spLocks noChangeArrowheads="1"/>
          </p:cNvSpPr>
          <p:nvPr/>
        </p:nvSpPr>
        <p:spPr bwMode="auto">
          <a:xfrm>
            <a:off x="457200" y="10668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/>
              <a:t>Country </a:t>
            </a:r>
            <a:r>
              <a:rPr lang="en-US" sz="3600" b="1" dirty="0" smtClean="0"/>
              <a:t>Stampede </a:t>
            </a:r>
            <a:r>
              <a:rPr lang="en-US" sz="3600" b="1" dirty="0" smtClean="0">
                <a:cs typeface="Times New Roman" pitchFamily="18" charset="0"/>
              </a:rPr>
              <a:t>- Financial </a:t>
            </a:r>
            <a:r>
              <a:rPr lang="en-US" sz="3600" b="1" dirty="0">
                <a:cs typeface="Times New Roman" pitchFamily="18" charset="0"/>
              </a:rPr>
              <a:t>Boost for Manhattan, Kansas</a:t>
            </a:r>
            <a:r>
              <a:rPr lang="en-US" sz="3600" b="1" dirty="0"/>
              <a:t>   </a:t>
            </a:r>
          </a:p>
        </p:txBody>
      </p:sp>
      <p:pic>
        <p:nvPicPr>
          <p:cNvPr id="41986" name="Picture 2" descr="http://img1.findthebest.com/sites/default/files/703/media/images/Country_Stampede_Music_Festiv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636770"/>
            <a:ext cx="4038600" cy="22212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5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919472"/>
          </a:xfrm>
        </p:spPr>
        <p:txBody>
          <a:bodyPr/>
          <a:lstStyle/>
          <a:p>
            <a:r>
              <a:rPr lang="en-US" dirty="0"/>
              <a:t>Salespeople need a </a:t>
            </a:r>
            <a:r>
              <a:rPr lang="en-US" u="sng" dirty="0"/>
              <a:t>thorough knowledge</a:t>
            </a:r>
            <a:r>
              <a:rPr lang="en-US" dirty="0"/>
              <a:t> of the product or service they sell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Successful salespeople know all parts of the marketing mix (4 P’s)</a:t>
            </a:r>
          </a:p>
          <a:p>
            <a:pPr lvl="1"/>
            <a:endParaRPr lang="en-US" dirty="0" smtClean="0"/>
          </a:p>
          <a:p>
            <a:pPr lvl="1"/>
            <a:r>
              <a:rPr lang="en-US" u="sng" dirty="0" smtClean="0"/>
              <a:t>Sources of info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Info sheets, product manuals</a:t>
            </a:r>
          </a:p>
          <a:p>
            <a:pPr lvl="2"/>
            <a:r>
              <a:rPr lang="en-US" dirty="0" smtClean="0"/>
              <a:t>Special trainings on product &amp; on new sales strategies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Salespeople must </a:t>
            </a:r>
            <a:r>
              <a:rPr lang="en-US" u="sng" dirty="0" smtClean="0"/>
              <a:t>effectively communicate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Product info including benefits &amp; unique features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6A04B-F03B-46FA-88BB-716BFB33F230}" type="slidenum">
              <a:rPr lang="en-US"/>
              <a:pPr/>
              <a:t>20</a:t>
            </a:fld>
            <a:endParaRPr lang="en-US"/>
          </a:p>
        </p:txBody>
      </p:sp>
      <p:sp>
        <p:nvSpPr>
          <p:cNvPr id="621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Product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Know the Consumer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458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Know the customer and their needs in order to present the most appropriate products.</a:t>
            </a:r>
          </a:p>
          <a:p>
            <a:endParaRPr lang="en-US" b="1" dirty="0" smtClean="0"/>
          </a:p>
          <a:p>
            <a:r>
              <a:rPr lang="en-US" b="1" dirty="0" smtClean="0"/>
              <a:t>cold </a:t>
            </a:r>
            <a:r>
              <a:rPr lang="en-US" b="1" dirty="0"/>
              <a:t>calling</a:t>
            </a:r>
          </a:p>
          <a:p>
            <a:pPr lvl="1"/>
            <a:r>
              <a:rPr lang="en-US" dirty="0"/>
              <a:t>contacting potential customers randomly without researching their needs </a:t>
            </a:r>
            <a:r>
              <a:rPr lang="en-US" dirty="0" smtClean="0"/>
              <a:t>first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Marketing-oriented businesses do not depend on CC.</a:t>
            </a:r>
          </a:p>
          <a:p>
            <a:pPr lvl="2"/>
            <a:endParaRPr lang="en-US" sz="1000" dirty="0">
              <a:solidFill>
                <a:srgbClr val="FF0000"/>
              </a:solidFill>
            </a:endParaRPr>
          </a:p>
          <a:p>
            <a:r>
              <a:rPr lang="en-US" b="1" dirty="0" smtClean="0"/>
              <a:t>leads </a:t>
            </a:r>
            <a:endParaRPr lang="en-US" b="1" dirty="0"/>
          </a:p>
          <a:p>
            <a:pPr lvl="1"/>
            <a:r>
              <a:rPr lang="en-US" dirty="0"/>
              <a:t>customer contact </a:t>
            </a:r>
            <a:r>
              <a:rPr lang="en-US" dirty="0" smtClean="0"/>
              <a:t>info </a:t>
            </a:r>
            <a:r>
              <a:rPr lang="en-US" dirty="0"/>
              <a:t>obtained from market </a:t>
            </a:r>
            <a:r>
              <a:rPr lang="en-US" dirty="0" smtClean="0"/>
              <a:t>research</a:t>
            </a:r>
          </a:p>
          <a:p>
            <a:pPr lvl="1"/>
            <a:r>
              <a:rPr lang="en-US" dirty="0" smtClean="0"/>
              <a:t>customers have shown interest or a in target market</a:t>
            </a:r>
          </a:p>
          <a:p>
            <a:pPr lvl="2"/>
            <a:r>
              <a:rPr lang="en-US" dirty="0" smtClean="0"/>
              <a:t>Research: who needs the product, resources they have to purchase product and authority to make the purchase</a:t>
            </a:r>
            <a:endParaRPr lang="en-US" dirty="0"/>
          </a:p>
          <a:p>
            <a:pPr lvl="2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04464-7C29-4F62-8D6F-0AC12E8C1844}" type="slidenum">
              <a:rPr lang="en-US"/>
              <a:pPr/>
              <a:t>22</a:t>
            </a:fld>
            <a:endParaRPr lang="en-US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 smtClean="0">
                <a:solidFill>
                  <a:schemeClr val="hlink"/>
                </a:solidFill>
              </a:rPr>
              <a:t>Customer</a:t>
            </a:r>
            <a:r>
              <a:rPr lang="en-US" dirty="0" smtClean="0">
                <a:solidFill>
                  <a:schemeClr val="hlink"/>
                </a:solidFill>
              </a:rPr>
              <a:t>          </a:t>
            </a:r>
            <a:r>
              <a:rPr lang="en-US" sz="2800" dirty="0" smtClean="0">
                <a:solidFill>
                  <a:schemeClr val="hlink"/>
                </a:solidFill>
              </a:rPr>
              <a:t>(1 of 2)</a:t>
            </a:r>
            <a:endParaRPr lang="en-US" sz="2800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Consumer Decision Making</a:t>
            </a:r>
            <a:endParaRPr lang="en-US" dirty="0"/>
          </a:p>
        </p:txBody>
      </p:sp>
      <p:sp>
        <p:nvSpPr>
          <p:cNvPr id="61442" name="AutoShape 2" descr="data:image/jpeg;base64,/9j/4AAQSkZJRgABAQAAAQABAAD/2wCEAAkGBxQSEBQUEhAWFBUXFRUVGBUXFRYYFBgYFxcXFxgWFRgYHCggGR8lHRgXITEhJSo3Li4uGB8zODMsNygtLisBCgoKDg0OGhAQGywkHyQsLDQsLCwsLCwsLCwsLCwsLCwsLCwsLCwsLCwsLy0sLC4sLCwsLCwsLCwsLCwsLCwsLP/AABEIAPAA0gMBEQACEQEDEQH/xAAcAAEAAQUBAQAAAAAAAAAAAAAABAIDBQYIAQf/xABLEAACAQIDBAIOBQgKAgMAAAABAgMAEQQFEgYTITFRcQcUFyIyNUFhc4GRocHRI0JUk7FSU3KSo9LT4RUWNENVYnSCsrMzwqLi8f/EABoBAQADAQEBAAAAAAAAAAAAAAABAgMEBQb/xAA0EQACAQIEAwUHBAIDAAAAAAAAAQIDEQQSITETQVEFYXGRoRQyQoGxwdEGIpLwUlMVM/H/2gAMAwEAAhEDEQA/APuNAWMTi0jF3dV6yB7OmpUW9jGtiKVFXqSS8WYbE7WwL4IZ/OBYf/Kx91bLDze549b9RYWGkLy8FZetn6GMm2yc+BCq9ZLfhatVhlzZ5lT9TVH7lNLxbf4IM21GIbk4Xn4Kr8b1dYeCOGp2/jZbSS8EvvcjSZ3iDznf1G34VZUoLkc0u1cZLeo/p9CO2PlPOZz1u3zq2SPQweMxD3qS82W5JmbwmJ6yT+NSopbGU61SatKTfiy3VjMUBcjnZRZXYDoBIqrinuaQrVIK0ZNeDLq4+UcppB1O3zqMkehqsZiFoqkv5P8AJfTPMQOU7es3/Gq8GHQ6I9rYyO1R/X6kqHanELzdW/SUf+tqq8PBnTT7fxsd2n4pfaxOg2yceHCp/RYr+N6o8MuTO6n+pqi9+mn4O35MphdrIG8LUnWLj2resnh5o9Oj+ocJPSV4+K/FzM4fEpILo6sPMQaxaa3PYpV6dVZqck13Mu1BqKAUAoBQCgFAKAUAoDVtptoWRzFFwItqfy8QDZfV5a6qNFNZpHy/bPbM6M3Qo6Nbv7I1GSQsbsSSeZJufaa60ktj5Gc5TeaTbfearlO1DSzIhSKztItkkLSpo1d9Imngp09P1hWMat3Y9fE9lxpUpTTlok9VaLvbRO+r16cmZKLP4mjR1EhD30ARPrewuSq2uVA+tyq/EVrnHLs+tGbg7ft3/crLom9rvpuWJNpoxLbiYu11xG8VXbvS7KSwA70ALc34+ao4qv3Wuax7MqunfaWdxs2lrZPR31buX1ztdcoYcFkSNNALNIXjWTvVHmJ9QvU51dmbwMssGuabd9ErScdX8vPQTbQwKoa7EGNpe9jYkKjBXLAC66TwIPKxo6kRHs6vJ2st0tWlq1dW63W1tyTl+aRzMyoWuoRjqRlurglWXUBcGx9lWjJPYxr4WpRipTtrfZp6rdO3NGCynalppIlKQneMy6Y5S0yWDHU6FeA73p8orKNVto9LFdlRownJOX7UndxtF7aJ3316cjLf0/BZiXIUK7BirBXVDpYxm3f2JA4c7i1604kTi/4+voktW0rXV03qr9Pn8ys5xGFuRICX3YQxOJCxGqyrbjw43HC1M6Kex1HKytte+ZWttq76a6dSzJtFAF1amICNIbI5KKpKkuLd53wK2PlBqOJE0j2dXbtZLVJXa1b1066a6cit89hD6CXuHjQndsVDSqGQFgLC+oe2p4ivYqsBWcM6ts3ur2i2np3WLEOfXmji3ZbW066lDWXcuEsbjjz4nkPPeoVTVLxNZYC1KVS9sqi7O2uZX6+XX5HsW0UW6R3J76PenQjsFS9tbWF1W4PE9B6DTiK1yJdnVeJKEVs7K7Su+i11fh9y/JnkKyaCWvrjjLBGKBpAGQFgLcdQ9tTnV7GccDWlDOrbN7q9ouz030sZWGZkN1YqekGx91WaT3OenVnTlmg2n3Gw4bb2GCM9vTLHYXV/rPb6oReLHqH8+KtSUdUfZ9i9qVcVenVV2vitp8+/6/X5xth2dJXvHl0W6XlvpAGkPnROKr679QrnPoTbNn+zDl6YTDriMTIZlgiWUmKRiZAihyWtx76/GgJ/dnyr8/J9zJ8qAd2fKvz8n3MnyoB3Z8q/PyfcyfKgHdnyr8/J9zJ8qAd2fKvz8n3MnyoB3Z8q/PyfcyfKgHdnyr8/J9zJ8qAz20WzhlYyREBz4Snk1hYEHyG3q6vL0Uq2VWex872t2K8RN1qL/dzT5/h+nhz1DFYR4jaRCp8459R5GuyMlLY+Qr4arQeWrFrxMZlWXrBEI1N7FzqIFzrdnN7edvdSMcqsTicRKvUzvu08El9iJHkYSOBUldHhUokgCklWADBlYEG9gesCq5LJW5G8sc5zqSnFNTd2td1tZrUsPsulrJNIimDtdgNBLIWdmJJXwiXbiKjhLrysartSd7ygm82Zb6OyS57KyKsVszE+q5PGRJACquoKRCLSVcEMNI8vG9HSTK0+06sLWXJrdp6yzXurWd/QqGzqaSoYgHDy4fvURRaVgzMFQAA3HR7anhr0sR/yM82a3xxlq2/dVkrttk7B5eI5GkDElo4o7HlaLVY+vUaso2dzmq4h1Kag1s5P+VvwRcLkSRiDQ5DQ6gHsLurElkceUHgfMQKqqaVrcjapj51HUzLSdtOjWzXf9bkSLZGFQyjwSGAtHEJFuwYHeadRKkcLnrvVVRiby7XrSafNW5ys9Le7e2vP0sTpMqZtJbEOZEk3iPpQabroKhdNipBN79Pkq+TvOaOKjG6jBZWrNXeut73ve6exhs12fdVdcOHYyxPHI+uIamd2fVIGAsLuxunGxIsOBrOVN8uZ6OG7QhKSlWsssk0rS0SSVlbnZL3tL633RljkSnWS5u8mHkNrWBgCAAeY6B7avw/t6HCsdJWSWymv53+lz2DJAjxusjApJO/JbETsGdTw8wsRRQs7+PqRPHOcJQcVZqK56ZFZP8kddmVWMIs0ifQiByNN3jBJsbg6T3zC4/KPmtHCVrJmr7TlKbnKCf7syvfR6dHqtFo+hfbIku1mIDSwS2FrDcBAqjzEIKnhr6ehksfOyutoyX87tv1M9hMDJKbRxluocPWeQqZTjHdmWHwlfEO1KLf089jaMDsZC0bLi40m1C2hhdV84J+t5xy8lcdatn0Wx9l2R2Q8JepUd5Ppsl9z53th2ClN5Mul0nnuJSSvUknMdTX/AEqwPdN22c7HWBGDwwxGXQ74QQiW6qW3gjXXcjgTqvxoDI9z3LP8Og/UFAO57ln+HQfqCgHc9yz/AA6D9QUA7nuWf4dB+oKAdz3LP8Og/UFAa92Q9icvhyvFyRYGFHSFirKgDA8OINAcyUB3HQFLoGFmAI6CLihWUVJWkroxeJ2cw7/3ek9Kkr7uXurVVprmeZW7FwdXXJbw09NvQxk+xifUmYfpAN+Fq0WJfNHm1P0zTf8A11GvFJ/ghS7HSjwZEbr1A/ga0WJjzRw1P01iF7k4vzX2ZFk2XxA5IG6mHxtVliIHNPsDGx2in4NfexYfIMQP7lvUVP4GrcaHUwl2PjY7036P7lqTJ5xzgk9Sk/hUqrB8zKfZmLjvTl8lf6EN1IJBFiDYg8CCOYIqeJDqinsGK/1T/i/weAU4kOqHsGK/1T/i/wAE1MnnPKB/WpH41DqwXM0j2ZjJK6py+at9S6mQYg/3J9ZUfiajjQ6mkexsa9qb81+SRHstiDzVR1sPheqvEQOiP6fxr3SXi/xckw7HSnwpEHVqY/gKq8THkjpp/pmu/fnFeF3+CdDsan15WP6IC/jes3iXyR3U/wBM0l782/Cy/Jk8Ns9h04iIMf8ANdvceHurN1pvmenR7GwdLVQT8dfR6GUVQBYCw6ByrI9JJJWR7QkUAoBQCgFAKAUBq3ZR8TY30DfCgORaA7joBQCgFAKAUAoBQHHO3fjXH/6zFf8Ac9AY/Jf7TB6WP/mKA7WoBQCgFAKAUAoBQCgFAKAUAoBQCgNW7KPibG+gb4UByLQHcdAKAUAoBQCgFAYXPtqIMHxxAmVQLl1w80kY63jQqPWaA5L2rxiTY/FyxnVHJiZ5ENiLq8jMpseI4EcDQETLJQk8TMbKsiMT5gwJoDrrItr8NjCO1t86nk/a06xfeOgX1XvQGfoBQCgFAKAUAoBQCgFAKAUAoBQGrdlHxNjfQN8KA5FoDuOgFAUPKq82A6zUqLeyIbS3LD5gg8t+oGtFRmyrqRLLZovkU+uwq6w75srxUWzmp8ie/wDlVvZ11K8buKTmjeQL7/nU+zxI4rKTmT/5fZ/Op4ERxZGr7QbIYLGXM2Ej1niZIxu5L9JZLav916cCBHFkWNn9hsBgwN3hI5HFjvJhvXuOTDV3qn9ECnAiOLI29cyceRfYfnTgRJ4sioZo35I99R7PHqOKysZr/k9/8qr7P3k8buLq5ovlBHs+dVeHkW4qLqY5D9a3XwqjpTXIsqkWX1cHkQeqqNNblk7lVQSKAUAoBQCgFAKAUBq3ZR8TY30DfCgORaA7ZxeNCcOZ6OjrrWnScteRnOoomMmxjt9a3mHCuqNKMeRi5yZAxeNSIpvG07yRYk4E6nYEheA4cFPE8OFWbSK2uXZ5VRGdyFVVLMx4AKouST5AAL1N0Czl+NSeNZI9RRuILI6Ejp0uoYD1cahNMNWJNqkgWoCzjMSkSF5GCItrseQuQB7SQPXUNpEpXPYpgzMovdDpN1YC9ge9JFmFiOIuOY5g1NwXbUIImZ5jFh4zJNIEQWFzc3J5BQASxPkAFzUNpK7JSuU5TmsOKj3kEgkUMVNgQVYc1ZWAZSLjgRfjRSTV0GmtybapIFqAjy4xFlSJmtJIHZFseIj06ze1hbWvPpqLq9ibEgG3LhU7kEqHMHXmdQ8/P21lKjF9xoqjRlMNiQ4uPWOiuWcHB6m8ZKReqhYUAoBQCgFAKA1bso+Jsb6BvhQHItAdlZhhyGLcwTe/wNdtKacbHNUi07kOtTMw+0eCeVsIY11bvGRSvxUaUVJAW4kX4sOA48eVUmm7WLRdrmnDZCftcDtf6RsJmcUnfp3zySa8KrHVY9I8innasuG7eZfMr+RJxmzEwUJHh7nteBMO6yLGuClW5lewa/FjqugJaxU8KnI/7yGZEnNdmZJHxj7kM8mJwbRvqUMYo+1TLpOrvOMTG3AnSOfCrOD1+X2IUti1HsrJHKHiw4UpmLvHaQKFwr4cgqtm7xDKTdRx43tVcjT+ZOZehi02RxDYeZTgwm8w+H+hLxaTiIptTlbO1yyGwd2LHjqYVGR22JzK+5lpMglu5GEO4OKilOE1xKZIVwaRCPg+g6JAO8ZtLaOdrXtlfT+2K5kWjspNIiLPDrQYfHqI2kD7syyo+GhLFruVC8G5AqOPAGmRvfvJzIzGYZZK+W4aNoN9Ki4YyIZikuuNRqaKZWsJQ3EMTY2PHjVnF5UVTWYwcuR42SECRHeMYnX2vK0E07RbrSBKxZY5bSWYBmuABxJAqmWVi11csZ3s3ipIERcO7yLhrRTNJCJopVlZ1QkyER2XSoaO5awDMALg4O2wUlcysmzkmjFNuAWkxxldNSasRhQytudWqyg8TpYgGxBsGJqcjs/EjMeTbOGY4YHA7uFIsephaVXCb0x7kGzWF9JIVbqnAX4CmS9tOozW5mzbOQSR4PDpNfeLBEr3IY6wgDXYE34343rWKaSuUluZCpIMplWHIJY8LiwHxrmrzT0RvSi1qZGuY2FAKAUAoBQCgNW7KPibG+gb4UByLQHcdARZcAjeS3V8uVaxrSRR04siyZWfIwPXwrVYhc0Zui+RHfAOPq36iK0VaD5lHTkWmhYc1PsNXU4vmRlfQtmpKigFAKAUAoBQHoF+VAXFw7nkh9lVc4rmWyvoXky9z5AOs/KqOtBFlTkX48q/Kb2D4ms3iOiLqj1ZMhwiLyHHpPE1lKpKW5ooJF+sywoBQCgFAKAUAoDVuyj4mxvoG+FAci0B3HQCgFAKAUB4RQFJiU81HsFTmfUiyKTh0/IX2Cpzy6kZV0OY9rtvswhzDGRR4sqkeKnRFCRWVVlZVAunkAFTxJdRlj0IeV9kTMnniVsYxVpEUjRFxBYAjwKZ5dRlj0OqRh1/IX2Cozy6k5V0PRGByUewVGZ9RZFdQSKAUAoBQCgFAKAUAoBQCgFAat2UfE2N9A3woDkWgO46AUAoBQCgFAKA8vQHHW3fjXH/AOsxX/c9AY/Jf7TB6WP/AJigO1b0B7QCgFAKAUAoBQCgFAKAUAoBQCgNW7KPibG+gb4UByLQHcdAKAUAoC206jmwHrFLllCT2RbbHRj6495/Coui6oVHyKDmUfST6jS6LLDVOhgtoMmy/Gg9s4RJSeGvRpkHVICGHqNMxZYWfcfNdoOwzhXJbB4mSE/m5VEidQYEMo69VMw9ln3FjZ/sLwizY3FO54ExwKFW/lG8e5Yf7QaZh7LPuPpmz2zuW4Kxw+ERGHKQrrl+8clh1A0zIj2WZsQzGP8AK9x+VLoh4ap0Li4yM/XH4fjS6KujUXIuLKDyYHqIqSjjJboroVFAKAUAoBQCgFAKAUAoDVuyj4mxvoG+FAci0B3DJIFFybChMYuTsjHzZqPqrfzngKrmOqOFfxMiSZhIfrW6hUXZvHD01yI7yE8yT1m9QbKKWyKaEigFAKAUAoBQCgFAKArSZhyYj10KuEXuiTHmTjnZusfKpuYyw0HtoTYMzU+ENPvHtq2Y554WS21JoN+VSc2x7QCgFAKAUAoBQGrdlHxNjfQN8KA5FoDo/skYmU5hBGHm0biZtEeL7VBIeIBixIDcCeHPj5qqdUUklbp1sWBnUuHSKFQGaWNdxvZGxDmU4lY5VklD/SKiyo3CxAVuioN87ikv7uey7USnFCIbpopGxkasgdXRsOjN4TN3572xsgAJ4M3MrB1He3j6EPD7VzRYG90Z48uwM6tJqZnkmur6zqBbkPPc8zSxHEaj8kSsx2nnE7RxNCUMmIgVgjlo5IoWkuzFxvCNNioQAXtqNuKxLqSvoRMJtHNDDh5Jfpm/os4gkNIoLa4ApcayvAPdntfgxFgStTYqqjSTfQnzbTYhGMR7XkkWfBRmSMPuSuKa1iuslXW1/CNwym3G1RYtxJLTw9SbhdoZBgMTiJY1eTDPikIjDKr9rsyggMWKg248TbifNSxZVHkbfK5hM9zvFNG8AmhD3wL76DeaN3iZt3u7iQMrcAdQbvkJsFJuBSU5NW8PUym2eJaLD4fDJJKryyRxl4t884iis8zro1SMbKATxPf8TxJoi1V2iomNTOJ5MFl5ErJOMQ0EpYOLyRQYgHeodLEFkV9JseI5GhXM3GPW/wBmUYPajFLhsIoCzSvhO2Wco51gaQIzaQaWOrvpOIHDvOPBYKpKy8Lk3E7TYkR4qVUiCwzYeFI3V95eY4a+8ZXtwEzjgOYB8lisS6krN+H2Lx2gnAkjZoBMuM7WVtEhVwYhKNMeu+qxtxkA4E35KROeW3O5r67UYqZJJi8aKMuxEphXeAF45pYtSSJKCpLRg3BNluAb99U2M+JJ3fczZ489m7aXDaY9RkjbkxParYdnL+H4W9QpflxFxxqDXO81v7b/ANMZg9rMXNEZI8KpDxtJGCpXQVdV0uzSATHSxPDR3yafrXCxVVJNXSN22CzV8RE+tgxR2RwIni0MLHSySMxU2YHwiDwI51KMK9nFPmbVVjlFAKAUAoBQCgNW7KPibG+gb4UByLQHaGcZBhsVbtjDRSlbhTJGjlb8wCwNqFoyysx/9WI4wgjhi0xljGBGi7stfUYxayk3NyLXuarZnZCvT5qxDfJIlcucLGHJLF90mosVKli1uJ0swv0Ejy1GpvHJLVWLM2TYZwobCwsFTdqGijIVPyFuOC/5RwqCzhHoV/0XBvDJ2vFvCwYybtNZYAqGLWuSAxF+gnpoMsb3sMNlkMdt3BEllZBojRbKx1MosOAJ4kciaBRitkeQ5XAiBEw8SoriRUWNAocG4cKBYMDxvzoFCKVrEiHDogIRFUMzMQqgAsxuzG3Mk8SfLQlJIjxZXAqFFw8SoWDlRGgUuCCHIAtqBAN+dxQjLFaWJDYdC6uUUuoIVyo1KGtqCtzANhfpsKE2W5b7RivfdJfXvb6FvvNOneXt4Wnhq524UIyojyZHhmQI2EgKKxZUMMZUMebBStgT00uRkjtYvtgIiGUwxkOysw0LZmXTpZhbiRpWxPLSOihOVdCmfLIXDB4InDMHYNGhDOAAHYEcWsALnjwFA4p8ih8nw7WvhoTbWBeJDbe33gHDhqudXTc3vQZI9CbFlYMgkWFdejdiTQA2i99Ae19N+Nr2qdSkp04u7aLsGyOHu5bDwgyAiS0SXkB5iQ6e+9d6mxzTrw1yozOXZfFh4xHBEkSC5CIoVbniTZRbjVjlbuSqECgFAKAUAoBQGrdlHxNjfQN8KA5FoDuOgFAKAtvAp5qD6hSxdVJLZllsvjP1bdRNRZGixFRcy02VJ0sPWPlTKWWKn3FBykeRz7BUZSyxb6Hhyjof3fzplJ9r7j4xn3ZcbDYvEQdpB9zNLFq3xGrduyaraDa9r2vTKPa+4j4LsytJKidoga3Vb74m2ogX/wDH56ZR7X3H28ZT/n9386ZR7X3FQykeVj7qZSHi30KxladLH1/yqcpV4qfcXVwEY+p7ST+NLIo69R8y8kSjkoHUBUmbnJ7sroVFAKAUAoBQCgFAKAUBq3ZR8TY30DfCgORaA7joBQCgFAKAUAoBQHHO3fjXH/6zFf8Ac9AY/Jf7TB6WP/mKA7WoBQCgFAKAUAoBQCgFAKAUAoBQCgNW7KPibG+gb4UByLQHcdAKAUAoBQCgFAYLaHKcXLxwuZyYVuHemDDyxex018enV6qA+BbYdinNUmlnKLi947yvJCRqLMxYkxEA3JJNlBFARNmOxVmk7JIIRhgCGV5zpIINwd3Yv7VtQHQez+TY2MhsXmr4g+VFw+Gii6jaMuesMKA2KgFAKAUAoBQCgFAKAUAoBQCgFAat2UfE2N9A3woDkWgO46A8Jqspxj7zsCkyiuaWNprbUmxSZfNWEsc+SJylJlNZPGVWTZHms9NUeJqv4hZHmo9NUdao/ifmLC/nqHOT3b8yReozS6gXpml1A1HpqVUmub8wNR6asq1RfE/Mix7vD01ZYmr/AJfQWRVvTWixtRb2GU9E3mrWOP8A8okZSoSCuiOLpS52IsysGuhSTV0QKkCgFAKAUAoBQCgNW7KPibG+gb4UByLQHb0knkFeficU08kPMskWq89tt3ZYVAMftDmfauEnxGjXuonk0X06tIJtqsbddqvCOaSj1BrmVdkCNt/2ykcKwRRzNJDOMVHodilmMaAhrjwbHgb1rLDvTLrf5EXMzPtXhUKB5ShdVbvopl0K7aEM2pPoQzcBvNNzyrNUpPb+/km5Hx+18KYiKCP6V3xIwz2DhI2MbyHv9BR2XSoKA3GsXt5bRotpt9Lgm4PaLDS7vRNfepLIhKuoKQsFkYllGmxYc7eaqOnJXugYnH7f4VER03kuuWCOywzBtM7WWUKY7uhAYqVB1kWW5rSNCTdn3+hFzI59nbwvFDBhziJ5Q7KhcRoEj063eQg6QNagAAkk1SEE023ZIkhybVtEMN2xhHhaaSaN1uZGjMUckmqMRqTMG0WFgCdQNvJVuFe9ne39+QJD7Y4ILG5xI0yRrKraJCojY6VklIX6JS1xd7C4I5g1HBnqrC5cfaWFDNvGA3c4w4CLLJIzmNZAojWPUWsxNk1CwvfmBHDbtboD3+tOE+jtPcSKjAhJGVVdtKGVgtogzXA1kXIIHI04UugMzWYFAeg1aM5Rd4uwL0b3r1MNiOJpLco0V11kCgFAKAUAoBQGrdlHxNjfQN8KA5FoDt6SPorz8RhXJuUPIsmWiK89xcXZlhUAx+0OWdtYSfD69G9iePXbVp1Ai+m4vbovV4SyyUugIebbNRy4KXCxBIBIFBZI1tdSp1FQRc97bnVo1WpKT1BFzvZPfyTFcQYo8SkceJTQGMix3A3bk/REqSpNjw5AHjUwq5UtNtiCyNjmE6MuKtCmNbHCIxAtvHWQOu81DvSXLDhcXI48NM8bTbW1hYsZfsJoCpLid7CsOMw6oItDbrFMrEM4c3YaSNQAvccBY3mVe+qWuj8hYkYrZbESQrG+PDGKXDSQHtdQqnDtqBlUODIzcAxDKOAsq8bwqsU7pdb69QZHP8jed4poMQcPiIg6rJoEiFJNOtHjJGoHQpHEEECqQmoppq6ZJFwOy7ocI8mMknkgmmmd5BxkaaKSMhQGtCo13Ci4AFvLerOqtbK1wYrC9j4x4fcJjSqyYZMLiCIVJljQyWMepjumtK6k98LHlfjV3iLu7XO6IsZBtkLSNNFPolGJOIiJj1Il8MuFaN11gyAqpNwVN7dHGvG0s1pa3rcWIuN2FMsgklxCSs8cUeIMuHDCXdFjqRUkVY7hiLEMOC+UEmVXsrJeGosbnXOSKA9AvV4U5Tdoq4L0aWr1MNh+Hq9yjdyuuogUAoBQCgFAKA1bso+Jsb6BvhQHItAdx0B4RVZRUtGrgpMYrnlhKT5WJuykw+esZYDpInMebo1k8FU5WGY83ZqjwlVcibo80Hoqjw9VfCLo80noqHRqL4X5C5p2P7J+WQyyRSYvTJG7Ruu5nNmQlWFxHY2IPKrrC1XrYXRbh7KuVOyquMuzEKBuMRxJNgP/AB09lq9PoLo3bSeiqKjUfwsXGg9FWWHqv4RdHu7NWWEqvkLo9ERrRYGfNojMVCLz1rHArmxmKhGK3jhaUeXmRdlVbpW2IFSBQCgFAKAUAoBQGrdlHxNjfQN8KA5FoDuOgFAKAUAoBQCgFAcc7d+Ncf8A6zFf9z0Bj8l/tMHpY/8AmKA7WoBQCgFAKAUAoBQCgFAKAUAoBQCgNW7KPibG+gb4UByLQHcdAKAUAoBQCgFAYTPcyxcN2gwAxS9CYhUk890dAPYxPmoDlLbOKbt7EST4aTDtNNLMI5FKsA8jNbiBqtfmOFAQ8iw8r4iPcwyTMrq+iNWZjpYHgFBNAdaZFm+MnsZct7WTymTEKZLdIREPHzMRQGwUAoBQCgFAKAUAoBQCgFAKAUAoDVuyj4mxvoG+FAci0B3HQCgLU2JRPDdV6yBQEGXPYR9e/UD+PKgIsm0yfVjY9dh8TQFh9pz5Ih62/lQFltpZPIiDr1H4igKG2jmPkQdSn4mgI2NzRpkKTRxSoeavGGU9YbhQFGW4/tdAkEMMSD6scYVeuw/GgJq7STdCH/afg1AVrtNJ5UQ+0fGgLy7UdMPsf/60BIj2ljPNHHqBH40BLhzqFv7wD9IEe88KAmxyqwurBh0ggj3UBXQCgFAKAUAoBQCgFAat2UfE2N9A3woDkWgO0M1zhYe9A1P0X4D9I/CgNcxWbyyc3KjoXgPnQEE0B5QCgI2YZhHAmuWQItwLm9yTyVQOLHzDjQDLswjnTXDIHW5BIvcEc1YHip8xoC7JOqsiFgGfVpXytpF2t1CgLtqAWoBagFqAUB5QCgKkcg3BIPSDY+6gMng8+lTwjrHQ3P1N870BczfsiYHC6O2ZHiLi4+ikYcOY1IpF/N5xQGO7sWU/a2+4n/coB3Ysp+1t9xP+5QDuxZT9rb7if9ygHdiyn7W33E/7lAO7FlP2tvuJ/wBygHdiyn7W33E/7lAO7FlP2tvuJ/3KAwO3fZQy3E5bioIcSWkkiZVXcyi5NuFyth66A53oDrbP8udZGksWRje/O3mPR/8AlAYegFAKAUBh8/wspkw80MYlMLuTEWClldChKFuGpeYv5+IoDET5ZiHEk5gs74vCzCBXQvu8OVBLMSELsBe17cBxNAWo8hlMsUrYcahisY97xs0YmfVDLxaxCt31hx6AaAqw2TSjDPGmGaKXdwiSTfgDEsr3mtoY6S4DfSNZu/A8lAVR5HIxj+gMcHbiyDDl1O7iEDxuTpYizOQdCk8/OaAhrs1iFSPcqY5N1jo2feC4DOO1lvqJsF5W8HzGgKjs/IYWG4lAEiMsGjC7q4RgzGIzaXButxqBuoYcb0Bt+UI64eISIqOEUMqklVNuIBJJ956zQEugFAKA9oCf/UqHGR2x0OtAQyIWdDqsRqJQgjgSLX9XKgLXchyj7D+3xH8SgHchyj7D+3xH8SgHchyj7D+3xH8SgHchyj7D+3xH8SgHchyj7D+3xH8SgHchyj7D+3xH8SgHchyj7D+3xH8SgHchyj7D+3xH8SgHchyj7D+3xH8SgN6oDH4rJoZOJTSeleHu5e6gMZPsx+RL6mHxHyoCFLkEw5KG6mH/ALWoCJJl0o5xP+qT+FAWHiYc1I6wRQFF6AUAoBQC9AL0BdSBjyRj1KTQF+PKpm5RN6xb8bUBLi2emPPSvWbn3XoCdBsyv15CfMoA95vQGWwmXRx+AgB6TxPtNASqAUAoBQCgFAKAUAoBQCgFAKAUAoBQFLIDzAPWKAtvhUPONT1qKAp7Sj/NJ+qvyoB2lH+aT9VflQFa4ZByRR1KKAuKoHIW6qA9oBQCgFAKAUAoBQCgFAKAUAoBQCgP/9k="/>
          <p:cNvSpPr>
            <a:spLocks noChangeAspect="1" noChangeArrowheads="1"/>
          </p:cNvSpPr>
          <p:nvPr/>
        </p:nvSpPr>
        <p:spPr bwMode="auto">
          <a:xfrm>
            <a:off x="155575" y="-1866900"/>
            <a:ext cx="3400425" cy="3895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44" name="Picture 4" descr="http://www.uky.edu/Classes/MKT/390/assign/cd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822960"/>
            <a:ext cx="5029200" cy="603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618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458200" cy="5105400"/>
          </a:xfrm>
        </p:spPr>
        <p:txBody>
          <a:bodyPr>
            <a:normAutofit/>
          </a:bodyPr>
          <a:lstStyle/>
          <a:p>
            <a:pPr marL="552006" indent="-409575">
              <a:lnSpc>
                <a:spcPct val="90000"/>
              </a:lnSpc>
            </a:pP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Understand Customer Decisions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/>
              <a:t>five-step decision-making process for purchases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recognition</a:t>
            </a:r>
            <a:r>
              <a:rPr lang="en-US" dirty="0"/>
              <a:t> of a need for a product or service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search</a:t>
            </a:r>
            <a:r>
              <a:rPr lang="en-US" dirty="0"/>
              <a:t> for </a:t>
            </a:r>
            <a:r>
              <a:rPr lang="en-US" dirty="0" smtClean="0"/>
              <a:t>info </a:t>
            </a:r>
            <a:r>
              <a:rPr lang="en-US" dirty="0"/>
              <a:t>about alternative products or services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evaluate</a:t>
            </a:r>
            <a:r>
              <a:rPr lang="en-US" dirty="0"/>
              <a:t> all </a:t>
            </a:r>
            <a:r>
              <a:rPr lang="en-US" dirty="0" smtClean="0"/>
              <a:t>options (best fits their needs)</a:t>
            </a:r>
            <a:endParaRPr lang="en-US" dirty="0"/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dirty="0"/>
              <a:t>a </a:t>
            </a:r>
            <a:r>
              <a:rPr lang="en-US" u="sng" dirty="0"/>
              <a:t>decision</a:t>
            </a:r>
            <a:r>
              <a:rPr lang="en-US" dirty="0"/>
              <a:t> is reached and a purchase occurs</a:t>
            </a:r>
          </a:p>
          <a:p>
            <a:pPr marL="1266825" lvl="2" indent="-457200">
              <a:lnSpc>
                <a:spcPct val="90000"/>
              </a:lnSpc>
              <a:buFont typeface="+mj-lt"/>
              <a:buAutoNum type="arabicPeriod"/>
            </a:pPr>
            <a:r>
              <a:rPr lang="en-US" u="sng" dirty="0"/>
              <a:t>evaluate</a:t>
            </a:r>
            <a:r>
              <a:rPr lang="en-US" dirty="0"/>
              <a:t> the decision to </a:t>
            </a:r>
            <a:r>
              <a:rPr lang="en-US" dirty="0" smtClean="0"/>
              <a:t>determine </a:t>
            </a:r>
            <a:r>
              <a:rPr lang="en-US" dirty="0"/>
              <a:t>if needs were </a:t>
            </a:r>
            <a:r>
              <a:rPr lang="en-US" dirty="0" smtClean="0"/>
              <a:t>met</a:t>
            </a:r>
          </a:p>
          <a:p>
            <a:pPr marL="1144588" lvl="2" indent="-334963">
              <a:lnSpc>
                <a:spcPct val="90000"/>
              </a:lnSpc>
            </a:pPr>
            <a:endParaRPr lang="en-US" dirty="0" smtClean="0"/>
          </a:p>
          <a:p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Manage Customer Information</a:t>
            </a:r>
          </a:p>
          <a:p>
            <a:pPr lvl="1"/>
            <a:r>
              <a:rPr lang="en-US" b="1" dirty="0" smtClean="0"/>
              <a:t>customer management</a:t>
            </a:r>
          </a:p>
          <a:p>
            <a:pPr lvl="2"/>
            <a:r>
              <a:rPr lang="en-US" dirty="0" smtClean="0"/>
              <a:t>building a customer base</a:t>
            </a:r>
          </a:p>
          <a:p>
            <a:pPr lvl="2"/>
            <a:r>
              <a:rPr lang="en-US" dirty="0" smtClean="0"/>
              <a:t>carefully scheduling time spent with customers </a:t>
            </a:r>
          </a:p>
          <a:p>
            <a:pPr lvl="8"/>
            <a:r>
              <a:rPr lang="en-US" dirty="0" smtClean="0"/>
              <a:t>“Time is Money”  ~ too much time spent with one could be lost sales with another.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E9AE-5DCE-46AB-9731-98381E921D87}" type="slidenum">
              <a:rPr lang="en-US"/>
              <a:pPr/>
              <a:t>24</a:t>
            </a:fld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Customer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6366" y="0"/>
            <a:ext cx="176763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/>
          <a:lstStyle/>
          <a:p>
            <a:r>
              <a:rPr lang="en-US" dirty="0"/>
              <a:t>Salespeople must be able </a:t>
            </a:r>
            <a:r>
              <a:rPr lang="en-US" dirty="0" smtClean="0"/>
              <a:t>to:</a:t>
            </a:r>
            <a:endParaRPr lang="en-US" dirty="0"/>
          </a:p>
          <a:p>
            <a:pPr lvl="1"/>
            <a:r>
              <a:rPr lang="en-US" dirty="0"/>
              <a:t>explain how their products are unique </a:t>
            </a:r>
            <a:r>
              <a:rPr lang="en-US" dirty="0" smtClean="0"/>
              <a:t>(different) from </a:t>
            </a:r>
            <a:r>
              <a:rPr lang="en-US" dirty="0"/>
              <a:t>the </a:t>
            </a:r>
            <a:r>
              <a:rPr lang="en-US" dirty="0" smtClean="0"/>
              <a:t>competition’s</a:t>
            </a:r>
          </a:p>
          <a:p>
            <a:pPr lvl="1"/>
            <a:r>
              <a:rPr lang="en-US" dirty="0" smtClean="0"/>
              <a:t>provide solid evidence that the product is superiority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Consumers want to buy the </a:t>
            </a:r>
            <a:br>
              <a:rPr lang="en-US" dirty="0" smtClean="0"/>
            </a:br>
            <a:r>
              <a:rPr lang="en-US" dirty="0" smtClean="0"/>
              <a:t>most satisfying (the best) </a:t>
            </a:r>
            <a:br>
              <a:rPr lang="en-US" dirty="0" smtClean="0"/>
            </a:br>
            <a:r>
              <a:rPr lang="en-US" dirty="0" smtClean="0"/>
              <a:t>product at the best price.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6088D-37A9-4607-B5D5-3DE043AF8E12}" type="slidenum">
              <a:rPr lang="en-US"/>
              <a:pPr/>
              <a:t>25</a:t>
            </a:fld>
            <a:endParaRPr lang="en-US"/>
          </a:p>
        </p:txBody>
      </p:sp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Know the </a:t>
            </a:r>
            <a:r>
              <a:rPr lang="en-US" u="sng" dirty="0">
                <a:solidFill>
                  <a:schemeClr val="hlink"/>
                </a:solidFill>
              </a:rPr>
              <a:t>Competition</a:t>
            </a:r>
          </a:p>
        </p:txBody>
      </p:sp>
      <p:pic>
        <p:nvPicPr>
          <p:cNvPr id="25601" name="Picture 1" descr="C:\Users\jsundlin\AppData\Local\Microsoft\Windows\Temporary Internet Files\Content.IE5\DFY2B3U9\MC9004125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1" y="3124200"/>
            <a:ext cx="3352800" cy="3733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001000" cy="35052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dirty="0"/>
              <a:t>List three things successful salespeople must understand.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Salespeople must understand:</a:t>
            </a:r>
          </a:p>
          <a:p>
            <a:pPr lvl="2"/>
            <a:r>
              <a:rPr lang="en-US" dirty="0" smtClean="0"/>
              <a:t>the product/service they are selling, </a:t>
            </a:r>
          </a:p>
          <a:p>
            <a:pPr lvl="2"/>
            <a:r>
              <a:rPr lang="en-US" dirty="0" smtClean="0"/>
              <a:t>their customers </a:t>
            </a:r>
          </a:p>
          <a:p>
            <a:pPr lvl="2"/>
            <a:r>
              <a:rPr lang="en-US" dirty="0" smtClean="0"/>
              <a:t>and their competition. </a:t>
            </a:r>
          </a:p>
          <a:p>
            <a:pPr lvl="2"/>
            <a:endParaRPr lang="en-US" dirty="0" smtClean="0"/>
          </a:p>
          <a:p>
            <a:pPr lvl="2"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How to become a successful salesperson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B92C8-C0BE-48D3-8BC0-FE4B917A50E3}" type="slidenum">
              <a:rPr lang="en-US"/>
              <a:pPr/>
              <a:t>26</a:t>
            </a:fld>
            <a:endParaRPr lang="en-US"/>
          </a:p>
        </p:txBody>
      </p:sp>
      <p:pic>
        <p:nvPicPr>
          <p:cNvPr id="626691" name="Picture 3"/>
          <p:cNvPicPr>
            <a:picLocks noChangeAspect="1" noChangeArrowheads="1"/>
          </p:cNvPicPr>
          <p:nvPr/>
        </p:nvPicPr>
        <p:blipFill>
          <a:blip r:embed="rId3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google.com/url?source=imglanding&amp;ct=img&amp;q=http://media.nj.com/yankees_main/photo/tickets-world-series-2009-4836e8ec03927f25_large.jpg&amp;sa=X&amp;ei=_DViT_nCK-H20gG3s5SkCA&amp;ved=0CAsQ8wc4Eg&amp;usg=AFQjCNEdLA6QU8Lpp4zM4yL4aPQBqj76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0"/>
            <a:ext cx="2819399" cy="3171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277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86000"/>
            <a:ext cx="77724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  <a:r>
              <a:rPr lang="en-US" sz="3600" b="1" dirty="0" smtClean="0">
                <a:solidFill>
                  <a:schemeClr val="hlink"/>
                </a:solidFill>
              </a:rPr>
              <a:t/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1200" b="1" dirty="0">
              <a:solidFill>
                <a:schemeClr val="hlink"/>
              </a:solidFill>
            </a:endParaRPr>
          </a:p>
          <a:p>
            <a:r>
              <a:rPr lang="en-US" dirty="0"/>
              <a:t>Explain the difference </a:t>
            </a:r>
            <a:r>
              <a:rPr lang="en-US" dirty="0" smtClean="0"/>
              <a:t>between</a:t>
            </a:r>
            <a:br>
              <a:rPr lang="en-US" dirty="0" smtClean="0"/>
            </a:br>
            <a:r>
              <a:rPr lang="en-US" dirty="0" smtClean="0"/>
              <a:t>ticket </a:t>
            </a:r>
            <a:r>
              <a:rPr lang="en-US" dirty="0"/>
              <a:t>brokers and ticket scalpers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Describe the ticket economy and strategies for getting highly sought tickets.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E2E4E-DBF9-48F3-91EE-0080158A70C1}" type="slidenum">
              <a:rPr lang="en-US"/>
              <a:pPr/>
              <a:t>27</a:t>
            </a:fld>
            <a:endParaRPr lang="en-US"/>
          </a:p>
        </p:txBody>
      </p:sp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r>
              <a:rPr lang="en-US" sz="2000" dirty="0">
                <a:solidFill>
                  <a:srgbClr val="339933"/>
                </a:solidFill>
              </a:rPr>
              <a:t>Lesson 12.2</a:t>
            </a:r>
            <a:r>
              <a:rPr lang="en-US" sz="2000" dirty="0">
                <a:solidFill>
                  <a:srgbClr val="00CC00"/>
                </a:solidFill>
              </a:rPr>
              <a:t/>
            </a:r>
            <a:br>
              <a:rPr lang="en-US" sz="2000" dirty="0">
                <a:solidFill>
                  <a:srgbClr val="00CC00"/>
                </a:solidFill>
              </a:rPr>
            </a:br>
            <a:r>
              <a:rPr lang="en-US" sz="4000" dirty="0">
                <a:solidFill>
                  <a:schemeClr val="tx1"/>
                </a:solidFill>
              </a:rPr>
              <a:t>Ticket 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6106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 dirty="0" smtClean="0">
                <a:solidFill>
                  <a:schemeClr val="hlink"/>
                </a:solidFill>
              </a:rPr>
              <a:t>High Demand = High Prices</a:t>
            </a:r>
          </a:p>
          <a:p>
            <a:pPr lvl="6"/>
            <a:endParaRPr lang="en-US" b="1" dirty="0" smtClean="0"/>
          </a:p>
          <a:p>
            <a:r>
              <a:rPr lang="en-US" b="1" dirty="0" smtClean="0"/>
              <a:t>ticket </a:t>
            </a:r>
            <a:r>
              <a:rPr lang="en-US" b="1" dirty="0"/>
              <a:t>brokers</a:t>
            </a:r>
          </a:p>
          <a:p>
            <a:pPr lvl="1"/>
            <a:r>
              <a:rPr lang="en-US" dirty="0"/>
              <a:t>registered businesses that </a:t>
            </a:r>
            <a:r>
              <a:rPr lang="en-US" u="sng" dirty="0"/>
              <a:t>legally buy and sell </a:t>
            </a:r>
            <a:r>
              <a:rPr lang="en-US" dirty="0"/>
              <a:t>tickets to a variety of events and guarantee ticket </a:t>
            </a:r>
            <a:r>
              <a:rPr lang="en-US" dirty="0" smtClean="0"/>
              <a:t>authenticity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Typically online </a:t>
            </a:r>
            <a:r>
              <a:rPr lang="en-US" dirty="0" smtClean="0"/>
              <a:t>exchanges</a:t>
            </a:r>
            <a:endParaRPr lang="en-US" dirty="0" smtClean="0"/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Reputable T.B. should be members of:  National Association of Ticket Brokers &amp; Better Business Bureau</a:t>
            </a:r>
          </a:p>
          <a:p>
            <a:pPr lvl="3"/>
            <a:endParaRPr lang="en-US" dirty="0" smtClean="0"/>
          </a:p>
          <a:p>
            <a:pPr lvl="1"/>
            <a:r>
              <a:rPr lang="en-US" dirty="0" smtClean="0"/>
              <a:t>Offer wide array of tickets to reach more consumers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C145-22EE-4E4C-9B4D-52D14E038D3C}" type="slidenum">
              <a:rPr lang="en-US"/>
              <a:pPr/>
              <a:t>28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HIGH PRICES FOR THE MOST DEMANDED ENTERTAINMENT</a:t>
            </a:r>
          </a:p>
        </p:txBody>
      </p:sp>
      <p:pic>
        <p:nvPicPr>
          <p:cNvPr id="629764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467600" y="0"/>
            <a:ext cx="1676400" cy="124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839200" cy="4800600"/>
          </a:xfrm>
        </p:spPr>
        <p:txBody>
          <a:bodyPr>
            <a:normAutofit/>
          </a:bodyPr>
          <a:lstStyle/>
          <a:p>
            <a:r>
              <a:rPr lang="en-US" b="1" dirty="0" smtClean="0"/>
              <a:t>ticket </a:t>
            </a:r>
            <a:r>
              <a:rPr lang="en-US" b="1" dirty="0"/>
              <a:t>brokers</a:t>
            </a:r>
          </a:p>
          <a:p>
            <a:pPr lvl="1"/>
            <a:r>
              <a:rPr lang="en-US" dirty="0" smtClean="0"/>
              <a:t>Operate businesses that depend on customer contact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 brokers have contracts to obtain the best tickets before they are put up for sale. (unethical &amp; unfair)</a:t>
            </a:r>
          </a:p>
          <a:p>
            <a:pPr lvl="2"/>
            <a:r>
              <a:rPr lang="en-US" dirty="0" smtClean="0"/>
              <a:t>WHY? Try to monopolize the ticket market</a:t>
            </a:r>
          </a:p>
          <a:p>
            <a:pPr lvl="2"/>
            <a:r>
              <a:rPr lang="en-US" dirty="0" smtClean="0"/>
              <a:t>HOW? Offer bribes to people in control of ticket supply</a:t>
            </a:r>
            <a:br>
              <a:rPr lang="en-US" dirty="0" smtClean="0"/>
            </a:br>
            <a:r>
              <a:rPr lang="en-US" sz="1800" dirty="0" smtClean="0"/>
              <a:t>(box-office employees, venue managers, promoters, ticket agents)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Ticketmaster</a:t>
            </a:r>
            <a:r>
              <a:rPr lang="en-US" dirty="0" smtClean="0"/>
              <a:t> – Strategies to fight back</a:t>
            </a:r>
          </a:p>
          <a:p>
            <a:pPr lvl="2"/>
            <a:r>
              <a:rPr lang="en-US" dirty="0" smtClean="0"/>
              <a:t>Different ticket release times, during week rather than Sat.</a:t>
            </a:r>
          </a:p>
          <a:p>
            <a:pPr lvl="2"/>
            <a:r>
              <a:rPr lang="en-US" dirty="0" smtClean="0"/>
              <a:t>VIP club members receive password to early release time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BC145-22EE-4E4C-9B4D-52D14E038D3C}" type="slidenum">
              <a:rPr lang="en-US"/>
              <a:pPr/>
              <a:t>29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/>
              <a:t>HIGH PRICES FOR THE MOST DEMANDED ENTERTAINMENT</a:t>
            </a:r>
          </a:p>
        </p:txBody>
      </p:sp>
      <p:pic>
        <p:nvPicPr>
          <p:cNvPr id="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3173" y="0"/>
            <a:ext cx="2510827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9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9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9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29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9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9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9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29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9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9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9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9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76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/>
          <a:lstStyle/>
          <a:p>
            <a:r>
              <a:rPr lang="en-US" dirty="0" smtClean="0"/>
              <a:t>Largest Music Festival in North America since it debuted in 2002. </a:t>
            </a:r>
          </a:p>
          <a:p>
            <a:endParaRPr lang="en-US" dirty="0" smtClean="0"/>
          </a:p>
          <a:p>
            <a:r>
              <a:rPr lang="en-US" dirty="0" smtClean="0"/>
              <a:t>For 4 days every summer, the McAllister Farm outside Manchester, Tenn. Morphs into the 6</a:t>
            </a:r>
            <a:r>
              <a:rPr lang="en-US" baseline="30000" dirty="0" smtClean="0"/>
              <a:t>th</a:t>
            </a:r>
            <a:r>
              <a:rPr lang="en-US" dirty="0" smtClean="0"/>
              <a:t> largest city in the state of Tennessee packed tightly with nearly 100,000 people.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2"/>
              </a:rPr>
              <a:t>A Small Town Hosts the Nation’s Largest Concert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Bonnaroo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Ticket brokers seek changes to resale law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>
                <a:hlinkClick r:id="rId3"/>
              </a:rPr>
              <a:t>Article on Ticket Scam (Mar, 2014)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google.com/url?source=imglanding&amp;ct=img&amp;q=http://images.politico.com/global/090114_scalperstoon_smith.jpg&amp;sa=X&amp;ei=dzZiT8HUMs6t0AGapLCUCA&amp;ved=0CAsQ8wc&amp;usg=AFQjCNHkscZmEUvCB_0KEHMXRPluvDpt3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848" y="1"/>
            <a:ext cx="2537152" cy="1905000"/>
          </a:xfrm>
          <a:prstGeom prst="rect">
            <a:avLst/>
          </a:prstGeom>
          <a:noFill/>
        </p:spPr>
      </p:pic>
      <p:sp>
        <p:nvSpPr>
          <p:cNvPr id="63181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458200" cy="51816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ticket scalpers</a:t>
            </a:r>
          </a:p>
          <a:p>
            <a:pPr lvl="1"/>
            <a:r>
              <a:rPr lang="en-US" sz="2200" dirty="0"/>
              <a:t>sell tickets to major sporting events, often </a:t>
            </a:r>
            <a:r>
              <a:rPr lang="en-US" sz="2200" dirty="0" smtClean="0"/>
              <a:t>outside </a:t>
            </a:r>
            <a:r>
              <a:rPr lang="en-US" sz="2200" dirty="0"/>
              <a:t>the venue on the day of the event, at inflated prices</a:t>
            </a:r>
          </a:p>
          <a:p>
            <a:pPr lvl="1"/>
            <a:r>
              <a:rPr lang="en-US" sz="2200" i="1" u="sng" dirty="0"/>
              <a:t>illegal</a:t>
            </a:r>
            <a:r>
              <a:rPr lang="en-US" sz="2200" dirty="0"/>
              <a:t> in some </a:t>
            </a:r>
            <a:r>
              <a:rPr lang="en-US" sz="2200" dirty="0" smtClean="0"/>
              <a:t>states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2200" dirty="0" smtClean="0"/>
              <a:t>“the practice of buying and selling event tickets by private citizens, rather than by the sponsoring venue or organization.”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2200" dirty="0" smtClean="0"/>
              <a:t>Laws about ticket scalping </a:t>
            </a:r>
            <a:r>
              <a:rPr lang="en-US" sz="2200" u="sng" dirty="0" smtClean="0"/>
              <a:t>vary by state</a:t>
            </a:r>
            <a:r>
              <a:rPr lang="en-US" sz="2200" dirty="0" smtClean="0"/>
              <a:t>, and there is </a:t>
            </a:r>
            <a:r>
              <a:rPr lang="en-US" sz="2200" u="sng" dirty="0" smtClean="0"/>
              <a:t>no</a:t>
            </a:r>
            <a:r>
              <a:rPr lang="en-US" sz="2200" dirty="0" smtClean="0"/>
              <a:t> </a:t>
            </a:r>
            <a:r>
              <a:rPr lang="en-US" sz="2200" u="sng" dirty="0" smtClean="0"/>
              <a:t>federal law </a:t>
            </a:r>
            <a:r>
              <a:rPr lang="en-US" sz="2200" dirty="0" smtClean="0"/>
              <a:t>that prohibits the practice. </a:t>
            </a:r>
          </a:p>
          <a:p>
            <a:pPr lvl="1"/>
            <a:r>
              <a:rPr lang="en-US" sz="2200" dirty="0" smtClean="0"/>
              <a:t>Approx.16 of the 50 states have a law that makes it illegal. </a:t>
            </a:r>
          </a:p>
          <a:p>
            <a:pPr lvl="1"/>
            <a:r>
              <a:rPr lang="en-US" sz="2200" dirty="0" smtClean="0"/>
              <a:t>Seven states - including PA - require a special license to resell tickets.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87B52-E166-4086-A10F-F2295238E092}" type="slidenum">
              <a:rPr lang="en-US"/>
              <a:pPr/>
              <a:t>31</a:t>
            </a:fld>
            <a:endParaRPr lang="en-US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Ticket Scalpers</a:t>
            </a:r>
          </a:p>
        </p:txBody>
      </p:sp>
      <p:pic>
        <p:nvPicPr>
          <p:cNvPr id="18434" name="Picture 2" descr="http://www.bbb.org/blog/wp-content/uploads/2011/06/tick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0"/>
            <a:ext cx="1066800" cy="16464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991600" cy="4525963"/>
          </a:xfrm>
        </p:spPr>
        <p:txBody>
          <a:bodyPr/>
          <a:lstStyle/>
          <a:p>
            <a:r>
              <a:rPr lang="en-US" dirty="0" smtClean="0"/>
              <a:t>Some states where ticket scalping is legal</a:t>
            </a:r>
          </a:p>
          <a:p>
            <a:pPr lvl="1"/>
            <a:r>
              <a:rPr lang="en-US" dirty="0" smtClean="0"/>
              <a:t>Hawaii </a:t>
            </a:r>
          </a:p>
          <a:p>
            <a:pPr lvl="1"/>
            <a:r>
              <a:rPr lang="en-US" dirty="0" smtClean="0"/>
              <a:t>Maryland (w/ restrictions)</a:t>
            </a:r>
          </a:p>
          <a:p>
            <a:pPr lvl="1"/>
            <a:r>
              <a:rPr lang="en-US" dirty="0" smtClean="0"/>
              <a:t>Louisiana (w/ restrictions)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states where ticket scalping is illegal</a:t>
            </a:r>
          </a:p>
          <a:p>
            <a:pPr lvl="1"/>
            <a:r>
              <a:rPr lang="en-US" dirty="0" smtClean="0"/>
              <a:t>Delaware</a:t>
            </a:r>
          </a:p>
          <a:p>
            <a:pPr lvl="1"/>
            <a:r>
              <a:rPr lang="en-US" dirty="0" smtClean="0"/>
              <a:t>Michigan</a:t>
            </a:r>
          </a:p>
          <a:p>
            <a:pPr lvl="1"/>
            <a:r>
              <a:rPr lang="en-US" dirty="0" smtClean="0"/>
              <a:t>Rhode Island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Ticket Scalping in States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4582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When ticket scalping laws are broken, consequences are often </a:t>
            </a:r>
            <a:r>
              <a:rPr lang="en-US" u="sng" dirty="0" smtClean="0"/>
              <a:t>not enforced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Police officers handle the offense according to severity. </a:t>
            </a:r>
          </a:p>
          <a:p>
            <a:pPr lvl="1"/>
            <a:r>
              <a:rPr lang="en-US" dirty="0" smtClean="0"/>
              <a:t>Scalping tickets is a nonviolent crime without a victim</a:t>
            </a:r>
          </a:p>
          <a:p>
            <a:pPr lvl="2"/>
            <a:r>
              <a:rPr lang="en-US" dirty="0" smtClean="0"/>
              <a:t>It is a crime where both parties are agreeable to the transaction. Therefore, cops are often hesitant to get involved.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Ticket scalping laws became even more difficult to enforce when the practice became widespread online. </a:t>
            </a:r>
          </a:p>
          <a:p>
            <a:pPr lvl="2"/>
            <a:r>
              <a:rPr lang="en-US" dirty="0" smtClean="0"/>
              <a:t>Internet sites such as </a:t>
            </a:r>
            <a:r>
              <a:rPr lang="en-US" dirty="0" err="1" smtClean="0"/>
              <a:t>StubHub</a:t>
            </a:r>
            <a:r>
              <a:rPr lang="en-US" dirty="0" smtClean="0"/>
              <a:t>, </a:t>
            </a:r>
            <a:r>
              <a:rPr lang="en-US" dirty="0" err="1" smtClean="0"/>
              <a:t>TicketsNow</a:t>
            </a:r>
            <a:r>
              <a:rPr lang="en-US" dirty="0" smtClean="0"/>
              <a:t> and </a:t>
            </a:r>
            <a:r>
              <a:rPr lang="en-US" dirty="0" err="1" smtClean="0"/>
              <a:t>RazorGator</a:t>
            </a:r>
            <a:r>
              <a:rPr lang="en-US" dirty="0" smtClean="0"/>
              <a:t> </a:t>
            </a:r>
          </a:p>
          <a:p>
            <a:pPr lvl="3"/>
            <a:r>
              <a:rPr lang="en-US" dirty="0" smtClean="0"/>
              <a:t>are regulated, tax-paying websites that capitalize on fans’ eagerness to purchase tickets at any cost. </a:t>
            </a:r>
          </a:p>
          <a:p>
            <a:pPr lvl="2"/>
            <a:r>
              <a:rPr lang="en-US" dirty="0" smtClean="0"/>
              <a:t>If the official website for the event sells out, these sites promote themselves as a second chance. Efforts to make scalping illegal are overshadowed by such websites.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0" y="6407944"/>
            <a:ext cx="5203032" cy="450056"/>
          </a:xfrm>
        </p:spPr>
        <p:txBody>
          <a:bodyPr/>
          <a:lstStyle/>
          <a:p>
            <a:r>
              <a:rPr lang="en-US" dirty="0" smtClean="0"/>
              <a:t>http://www.wisegeek.com/is-ticket-scalping-illegal.htm                           </a:t>
            </a:r>
            <a:fld id="{49C87B52-E166-4086-A10F-F2295238E09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Ticket Scalpers</a:t>
            </a:r>
          </a:p>
        </p:txBody>
      </p:sp>
      <p:pic>
        <p:nvPicPr>
          <p:cNvPr id="631812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53125" r="45313" b="22917"/>
          <a:stretch>
            <a:fillRect/>
          </a:stretch>
        </p:blipFill>
        <p:spPr bwMode="auto">
          <a:xfrm>
            <a:off x="7398408" y="0"/>
            <a:ext cx="174559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1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1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1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1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1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1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31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1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1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1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1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1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1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1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1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1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811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Ticket Scalper Scams &amp; How to Avoid Them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81328"/>
            <a:ext cx="8610600" cy="4525963"/>
          </a:xfrm>
        </p:spPr>
        <p:txBody>
          <a:bodyPr/>
          <a:lstStyle/>
          <a:p>
            <a:r>
              <a:rPr lang="en-US" dirty="0"/>
              <a:t>Some events make fans think that a “once-in-a-lifetime” event is worth a large ticket price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Sellouts with the hour</a:t>
            </a:r>
          </a:p>
          <a:p>
            <a:pPr lvl="1"/>
            <a:r>
              <a:rPr lang="en-US" dirty="0" smtClean="0"/>
              <a:t>Forming lines the night before tickets go on sale</a:t>
            </a:r>
          </a:p>
          <a:p>
            <a:pPr lvl="1"/>
            <a:r>
              <a:rPr lang="en-US" dirty="0" smtClean="0"/>
              <a:t>Season Tickets = Status Symbol </a:t>
            </a:r>
          </a:p>
          <a:p>
            <a:pPr lvl="1"/>
            <a:endParaRPr lang="en-US" dirty="0"/>
          </a:p>
          <a:p>
            <a:r>
              <a:rPr lang="en-US" dirty="0"/>
              <a:t>When season ticket holders for the Green Bay Packers pass away, they can bequeath </a:t>
            </a:r>
            <a:r>
              <a:rPr lang="en-US" dirty="0" smtClean="0"/>
              <a:t>(leave, hand-down) the </a:t>
            </a:r>
            <a:r>
              <a:rPr lang="en-US" dirty="0"/>
              <a:t>tickets to someone in their will.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A1584-F584-468B-BC2B-E44C31D1D4AD}" type="slidenum">
              <a:rPr lang="en-US"/>
              <a:pPr/>
              <a:t>35</a:t>
            </a:fld>
            <a:endParaRPr lang="en-US"/>
          </a:p>
        </p:txBody>
      </p:sp>
      <p:sp>
        <p:nvSpPr>
          <p:cNvPr id="632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Ticket Frenzy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2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2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2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2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2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2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2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2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2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835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2590800"/>
            <a:ext cx="8610600" cy="35052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Explain why scalping is illegal in some states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It involves unfair pricing for consumers.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3500" b="1" dirty="0" smtClean="0">
                <a:hlinkClick r:id="rId2"/>
              </a:rPr>
              <a:t>How Legal is Ticket Scalping in PA?</a:t>
            </a:r>
            <a:endParaRPr lang="en-US" sz="3500" b="1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DB7EE-8D98-430D-B698-8F2105486D02}" type="slidenum">
              <a:rPr lang="en-US"/>
              <a:pPr/>
              <a:t>36</a:t>
            </a:fld>
            <a:endParaRPr lang="en-US"/>
          </a:p>
        </p:txBody>
      </p:sp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3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58" grpId="0" uiExpand="1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Scalp-Free Zone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3200400"/>
          </a:xfrm>
        </p:spPr>
        <p:txBody>
          <a:bodyPr/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Ticketmaster controls ticket sales for most venues in the country</a:t>
            </a:r>
            <a:r>
              <a:rPr lang="en-US" dirty="0" smtClean="0"/>
              <a:t>.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Telephone, Internet, Box-Offices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Saturdays at 9am or 10am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Greatest sales happen within opening hour</a:t>
            </a:r>
          </a:p>
          <a:p>
            <a:pPr marL="890651" lvl="2" indent="-396875">
              <a:lnSpc>
                <a:spcPct val="90000"/>
              </a:lnSpc>
            </a:pPr>
            <a:endParaRPr lang="en-US" dirty="0"/>
          </a:p>
          <a:p>
            <a:pPr marL="396875" indent="-396875">
              <a:lnSpc>
                <a:spcPct val="90000"/>
              </a:lnSpc>
            </a:pPr>
            <a:r>
              <a:rPr lang="en-US" dirty="0"/>
              <a:t>Average consumers compete with scalpers and corporate sponsors for tickets.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0F5A9-1C8E-4261-A3A2-D3745FDACB0C}" type="slidenum">
              <a:rPr lang="en-US"/>
              <a:pPr/>
              <a:t>38</a:t>
            </a:fld>
            <a:endParaRPr lang="en-US"/>
          </a:p>
        </p:txBody>
      </p:sp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TICKET ECONOMY</a:t>
            </a:r>
          </a:p>
        </p:txBody>
      </p:sp>
      <p:pic>
        <p:nvPicPr>
          <p:cNvPr id="634884" name="Picture 4"/>
          <p:cNvPicPr>
            <a:picLocks noChangeAspect="1" noChangeArrowheads="1"/>
          </p:cNvPicPr>
          <p:nvPr/>
        </p:nvPicPr>
        <p:blipFill>
          <a:blip r:embed="rId2" cstate="print"/>
          <a:srcRect l="6250" t="40625" r="69531" b="35417"/>
          <a:stretch>
            <a:fillRect/>
          </a:stretch>
        </p:blipFill>
        <p:spPr bwMode="auto">
          <a:xfrm>
            <a:off x="7162800" y="0"/>
            <a:ext cx="1981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http://www.google.com/url?source=imglanding&amp;ct=img&amp;q=http://www.wired.com/images_blogs/epicenter/2010/01/livemaster.jpg&amp;sa=X&amp;ei=yjZiT6uxGKXd0QGH9aSJCA&amp;ved=0CAsQ8wc&amp;usg=AFQjCNEKKA7y0AWCBFtOeyUM5fDcOQE61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941762"/>
            <a:ext cx="3886200" cy="19162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534400" cy="4995672"/>
          </a:xfrm>
        </p:spPr>
        <p:txBody>
          <a:bodyPr>
            <a:normAutofit/>
          </a:bodyPr>
          <a:lstStyle/>
          <a:p>
            <a:pPr marL="396875" indent="-396875">
              <a:lnSpc>
                <a:spcPct val="90000"/>
              </a:lnSpc>
            </a:pPr>
            <a:r>
              <a:rPr lang="en-US" sz="2600" dirty="0"/>
              <a:t>Buy over the Internet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Pre-register your credit card and mailing address on the web site before the </a:t>
            </a:r>
            <a:r>
              <a:rPr lang="en-US" sz="2600" dirty="0" smtClean="0"/>
              <a:t>on-sale </a:t>
            </a:r>
            <a:r>
              <a:rPr lang="en-US" sz="2600" dirty="0"/>
              <a:t>date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Log on to the site a few minutes early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If the concert sells out, check back with the website for a few days to see if additional dates were added</a:t>
            </a:r>
            <a:r>
              <a:rPr lang="en-US" sz="2600" dirty="0" smtClean="0"/>
              <a:t>.</a:t>
            </a:r>
            <a:br>
              <a:rPr lang="en-US" sz="2600" dirty="0" smtClean="0"/>
            </a:br>
            <a:endParaRPr lang="en-US" sz="2600" dirty="0"/>
          </a:p>
          <a:p>
            <a:pPr marL="396875" indent="-396875">
              <a:lnSpc>
                <a:spcPct val="90000"/>
              </a:lnSpc>
            </a:pPr>
            <a:r>
              <a:rPr lang="en-US" sz="2600" dirty="0"/>
              <a:t>Try again the day of the show.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5E1FB-9A89-48EE-898C-F6A295EA991B}" type="slidenum">
              <a:rPr lang="en-US"/>
              <a:pPr/>
              <a:t>39</a:t>
            </a:fld>
            <a:endParaRPr lang="en-US"/>
          </a:p>
        </p:txBody>
      </p:sp>
      <p:sp>
        <p:nvSpPr>
          <p:cNvPr id="635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Work the System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5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5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5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35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5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5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5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5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35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35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0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>
                <a:hlinkClick r:id="rId2"/>
              </a:rPr>
              <a:t>www.</a:t>
            </a:r>
            <a:r>
              <a:rPr lang="en-US" b="1" i="1" dirty="0" smtClean="0">
                <a:hlinkClick r:id="rId2"/>
              </a:rPr>
              <a:t>bonnaroo</a:t>
            </a:r>
            <a:r>
              <a:rPr lang="en-US" i="1" dirty="0" smtClean="0">
                <a:hlinkClick r:id="rId2"/>
              </a:rPr>
              <a:t>.com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Bonnaroo</a:t>
            </a:r>
            <a:endParaRPr lang="en-US" dirty="0"/>
          </a:p>
        </p:txBody>
      </p:sp>
      <p:pic>
        <p:nvPicPr>
          <p:cNvPr id="1026" name="Picture 2" descr="http://3.bp.blogspot.com/-CM6u6xOUEe0/TfvPXFPKWCI/AAAAAAAANdc/QrqY2Q7-4Cc/s400/ScreenShot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4323403" cy="3048000"/>
          </a:xfrm>
          <a:prstGeom prst="rect">
            <a:avLst/>
          </a:prstGeom>
          <a:noFill/>
        </p:spPr>
      </p:pic>
      <p:pic>
        <p:nvPicPr>
          <p:cNvPr id="1028" name="Picture 4" descr="http://www.spin.com/sites/all/files/styles/style620_413/public/130616-bonnaroo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3975" y="1447800"/>
            <a:ext cx="4590025" cy="305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81328"/>
            <a:ext cx="8686800" cy="5148072"/>
          </a:xfrm>
        </p:spPr>
        <p:txBody>
          <a:bodyPr>
            <a:normAutofit lnSpcReduction="10000"/>
          </a:bodyPr>
          <a:lstStyle/>
          <a:p>
            <a:pPr marL="396875" indent="-396875">
              <a:lnSpc>
                <a:spcPct val="90000"/>
              </a:lnSpc>
            </a:pPr>
            <a:r>
              <a:rPr lang="en-US" dirty="0"/>
              <a:t>70,000 tickets are distributed for the </a:t>
            </a:r>
            <a:r>
              <a:rPr lang="en-US" dirty="0" err="1" smtClean="0"/>
              <a:t>SuperBowl</a:t>
            </a:r>
            <a:endParaRPr lang="en-US" dirty="0" smtClean="0"/>
          </a:p>
          <a:p>
            <a:pPr marL="804863" lvl="1" indent="-396875">
              <a:lnSpc>
                <a:spcPct val="90000"/>
              </a:lnSpc>
            </a:pPr>
            <a:r>
              <a:rPr lang="en-US" dirty="0" smtClean="0"/>
              <a:t>500 </a:t>
            </a:r>
            <a:r>
              <a:rPr lang="en-US" dirty="0"/>
              <a:t>tickets available by lottery</a:t>
            </a:r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overpriced hotel packages offer </a:t>
            </a:r>
            <a:r>
              <a:rPr lang="en-US" dirty="0" smtClean="0"/>
              <a:t>tickets through </a:t>
            </a:r>
            <a:br>
              <a:rPr lang="en-US" dirty="0" smtClean="0"/>
            </a:br>
            <a:r>
              <a:rPr lang="en-US" dirty="0" smtClean="0"/>
              <a:t>NFL-approved tour operators &amp; travel agencies</a:t>
            </a:r>
            <a:endParaRPr lang="en-US" dirty="0"/>
          </a:p>
          <a:p>
            <a:pPr marL="808038" lvl="1" indent="-409575">
              <a:lnSpc>
                <a:spcPct val="90000"/>
              </a:lnSpc>
            </a:pPr>
            <a:r>
              <a:rPr lang="en-US" dirty="0"/>
              <a:t>ticket brokers sell </a:t>
            </a:r>
            <a:r>
              <a:rPr lang="en-US" dirty="0" smtClean="0"/>
              <a:t>tickets</a:t>
            </a:r>
            <a:br>
              <a:rPr lang="en-US" dirty="0" smtClean="0"/>
            </a:br>
            <a:endParaRPr lang="en-US" dirty="0"/>
          </a:p>
          <a:p>
            <a:pPr marL="396875" indent="-396875">
              <a:lnSpc>
                <a:spcPct val="90000"/>
              </a:lnSpc>
            </a:pPr>
            <a:r>
              <a:rPr lang="en-US" dirty="0" smtClean="0"/>
              <a:t>NATB Standard for Super Bowl Tickets</a:t>
            </a:r>
          </a:p>
          <a:p>
            <a:pPr marL="652907" lvl="1" indent="-396875">
              <a:lnSpc>
                <a:spcPct val="90000"/>
              </a:lnSpc>
            </a:pPr>
            <a:r>
              <a:rPr lang="en-US" dirty="0" smtClean="0"/>
              <a:t>If </a:t>
            </a:r>
            <a:r>
              <a:rPr lang="en-US" dirty="0"/>
              <a:t>a legitimate broker fails to deliver the tickets, they must provide a refund that is 200% of </a:t>
            </a:r>
            <a:r>
              <a:rPr lang="en-US" dirty="0" smtClean="0"/>
              <a:t>the ticket </a:t>
            </a:r>
            <a:r>
              <a:rPr lang="en-US" dirty="0"/>
              <a:t>price</a:t>
            </a:r>
            <a:r>
              <a:rPr lang="en-US" dirty="0" smtClean="0"/>
              <a:t>.</a:t>
            </a:r>
          </a:p>
          <a:p>
            <a:pPr marL="652907" lvl="1" indent="-396875">
              <a:lnSpc>
                <a:spcPct val="90000"/>
              </a:lnSpc>
            </a:pPr>
            <a:endParaRPr lang="en-US" dirty="0" smtClean="0"/>
          </a:p>
          <a:p>
            <a:r>
              <a:rPr lang="en-US" dirty="0" smtClean="0"/>
              <a:t>The FBI receives reports of fraudulent ticket sales for the Super Bowl.</a:t>
            </a:r>
          </a:p>
          <a:p>
            <a:pPr lvl="1"/>
            <a:r>
              <a:rPr lang="en-US" dirty="0" smtClean="0"/>
              <a:t>Consumers should never send cash payments or use wire transfer services for tickets.</a:t>
            </a:r>
          </a:p>
          <a:p>
            <a:pPr marL="652907" lvl="1" indent="-396875"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53193-E4D2-4E31-823A-39451C839618}" type="slidenum">
              <a:rPr lang="en-US"/>
              <a:pPr/>
              <a:t>40</a:t>
            </a:fld>
            <a:endParaRPr lang="en-US"/>
          </a:p>
        </p:txBody>
      </p:sp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Landing Super Bowl Tickets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6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6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6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6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6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6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36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36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36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36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9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369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369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931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Looking for Super Bowl Tickets – Don’t Get Scammed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8980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10400" y="-1"/>
            <a:ext cx="2133601" cy="17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89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495800"/>
          </a:xfrm>
        </p:spPr>
        <p:txBody>
          <a:bodyPr>
            <a:normAutofit/>
          </a:bodyPr>
          <a:lstStyle/>
          <a:p>
            <a:r>
              <a:rPr lang="en-US" dirty="0"/>
              <a:t>By 2007, movie theater operators </a:t>
            </a:r>
            <a:r>
              <a:rPr lang="en-US" dirty="0" smtClean="0"/>
              <a:t>had planned </a:t>
            </a:r>
            <a:r>
              <a:rPr lang="en-US" dirty="0"/>
              <a:t>to screen live sports events in 3D.</a:t>
            </a:r>
          </a:p>
          <a:p>
            <a:pPr lvl="1"/>
            <a:r>
              <a:rPr lang="en-US" dirty="0" smtClean="0"/>
              <a:t>lure sports fans to entertainment options</a:t>
            </a:r>
          </a:p>
          <a:p>
            <a:pPr lvl="1"/>
            <a:r>
              <a:rPr lang="en-US" dirty="0" smtClean="0"/>
              <a:t>to </a:t>
            </a:r>
            <a:r>
              <a:rPr lang="en-US" dirty="0"/>
              <a:t>boost weekday theater ticket </a:t>
            </a:r>
            <a:r>
              <a:rPr lang="en-US" dirty="0" smtClean="0"/>
              <a:t>sales</a:t>
            </a:r>
          </a:p>
          <a:p>
            <a:pPr lvl="1"/>
            <a:r>
              <a:rPr lang="en-US" dirty="0" smtClean="0"/>
              <a:t>team gear sold in lobby</a:t>
            </a:r>
          </a:p>
          <a:p>
            <a:pPr lvl="1"/>
            <a:r>
              <a:rPr lang="en-US" dirty="0" smtClean="0"/>
              <a:t>fans encouraged to cheer as if they were at ball park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Ticket sales dropped in 2005 due to:</a:t>
            </a:r>
          </a:p>
          <a:p>
            <a:pPr lvl="1"/>
            <a:r>
              <a:rPr lang="en-US" dirty="0" smtClean="0"/>
              <a:t>lackluster films, </a:t>
            </a:r>
          </a:p>
          <a:p>
            <a:pPr lvl="1"/>
            <a:r>
              <a:rPr lang="en-US" dirty="0" smtClean="0"/>
              <a:t>competition from other entertainment options </a:t>
            </a:r>
          </a:p>
          <a:p>
            <a:pPr lvl="1"/>
            <a:r>
              <a:rPr lang="en-US" dirty="0" smtClean="0"/>
              <a:t>and increased in-home entertainment technology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27C77-E364-44A7-A661-A568C7B60679}" type="slidenum">
              <a:rPr lang="en-US"/>
              <a:pPr/>
              <a:t>42</a:t>
            </a:fld>
            <a:endParaRPr lang="en-US"/>
          </a:p>
        </p:txBody>
      </p:sp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solidFill>
                  <a:schemeClr val="hlink"/>
                </a:solidFill>
              </a:rPr>
              <a:t>Movie Theaters Aim </a:t>
            </a:r>
            <a:r>
              <a:rPr lang="en-US" sz="4000" dirty="0" smtClean="0">
                <a:solidFill>
                  <a:schemeClr val="hlink"/>
                </a:solidFill>
              </a:rPr>
              <a:t>	</a:t>
            </a:r>
            <a:br>
              <a:rPr lang="en-US" sz="4000" dirty="0" smtClean="0">
                <a:solidFill>
                  <a:schemeClr val="hlink"/>
                </a:solidFill>
              </a:rPr>
            </a:br>
            <a:r>
              <a:rPr lang="en-US" sz="4000" dirty="0" smtClean="0">
                <a:solidFill>
                  <a:schemeClr val="hlink"/>
                </a:solidFill>
              </a:rPr>
              <a:t>for </a:t>
            </a:r>
            <a:r>
              <a:rPr lang="en-US" sz="4000" dirty="0">
                <a:solidFill>
                  <a:schemeClr val="hlink"/>
                </a:solidFill>
              </a:rPr>
              <a:t>3D Sports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3505200"/>
            <a:ext cx="8305800" cy="2971800"/>
          </a:xfrm>
          <a:noFill/>
          <a:ln/>
        </p:spPr>
        <p:txBody>
          <a:bodyPr>
            <a:normAutofit/>
          </a:bodyPr>
          <a:lstStyle/>
          <a:p>
            <a:r>
              <a:rPr lang="en-US" sz="2600" dirty="0" smtClean="0"/>
              <a:t>Consumers no longer have to wait in long lines.  </a:t>
            </a:r>
          </a:p>
          <a:p>
            <a:r>
              <a:rPr lang="en-US" sz="2600" dirty="0" smtClean="0"/>
              <a:t>Purchase tickets from the convenience of home.</a:t>
            </a:r>
          </a:p>
          <a:p>
            <a:r>
              <a:rPr lang="en-US" sz="2600" dirty="0" smtClean="0"/>
              <a:t>Many people buy tickets and resell them on online auction sites.</a:t>
            </a:r>
          </a:p>
          <a:p>
            <a:r>
              <a:rPr lang="en-US" sz="2600" dirty="0" smtClean="0"/>
              <a:t>Electronic Ticket Distribution</a:t>
            </a:r>
            <a:endParaRPr lang="en-US" sz="26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CFF94D-20FD-483F-A6E9-89C029D6D2DC}" type="slidenum">
              <a:rPr lang="en-US"/>
              <a:pPr/>
              <a:t>43</a:t>
            </a:fld>
            <a:endParaRPr lang="en-US"/>
          </a:p>
        </p:txBody>
      </p:sp>
      <p:pic>
        <p:nvPicPr>
          <p:cNvPr id="64000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362200" y="1524000"/>
            <a:ext cx="6400800" cy="1524000"/>
          </a:xfrm>
          <a:prstGeom prst="rect">
            <a:avLst/>
          </a:prstGeom>
          <a:noFill/>
          <a:ln/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has the Internet changed the way that tickets are sold for sports &amp; entertainment events?</a:t>
            </a:r>
            <a:endParaRPr kumimoji="0" lang="en-US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Ticket Broker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87630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Although it is illegal in some locations to re-sell a $100 ticket to an event for $200, it is seldom illegal</a:t>
            </a:r>
          </a:p>
          <a:p>
            <a:pPr>
              <a:buNone/>
            </a:pPr>
            <a:endParaRPr lang="en-US" dirty="0" smtClean="0"/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For a charity to raffle a $100 ticket in order to raise much more than $200 in donations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For a business to offer a $100 ticket to favored clients and generate orders worth much more than $200</a:t>
            </a:r>
          </a:p>
          <a:p>
            <a:pPr marL="624078" indent="-514350">
              <a:buFont typeface="+mj-lt"/>
              <a:buAutoNum type="alphaLcParenR"/>
            </a:pPr>
            <a:r>
              <a:rPr lang="en-US" dirty="0" smtClean="0"/>
              <a:t>For a travel agent to offer a $100 ticket with a $100 hotel room as a “package” for more than $200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for Thought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</a:p>
          <a:p>
            <a:r>
              <a:rPr lang="en-US" dirty="0" smtClean="0"/>
              <a:t>Explain sales strategies for attracting groups to sports and entertainment venues.</a:t>
            </a:r>
          </a:p>
          <a:p>
            <a:r>
              <a:rPr lang="en-US" dirty="0" smtClean="0"/>
              <a:t>Describe how corporations use sports and entertainment to motivate employees and impress clients.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171F7-465F-43A9-85A3-E9B03A06FFE3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 smtClean="0">
                <a:solidFill>
                  <a:srgbClr val="339933"/>
                </a:solidFill>
              </a:rPr>
              <a:t>Lesson 12.3</a:t>
            </a:r>
            <a:r>
              <a:rPr lang="en-US" sz="2000" smtClean="0">
                <a:solidFill>
                  <a:srgbClr val="00CC00"/>
                </a:solidFill>
              </a:rPr>
              <a:t/>
            </a:r>
            <a:br>
              <a:rPr lang="en-US" sz="2000" smtClean="0">
                <a:solidFill>
                  <a:srgbClr val="00CC00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Group and Corporate Sales</a:t>
            </a:r>
            <a:r>
              <a:rPr lang="en-US" sz="4000" smtClean="0">
                <a:solidFill>
                  <a:srgbClr val="990000"/>
                </a:solidFill>
              </a:rPr>
              <a:t>  </a:t>
            </a:r>
            <a:endParaRPr lang="en-US" sz="4000">
              <a:solidFill>
                <a:srgbClr val="990000"/>
              </a:solidFill>
            </a:endParaRPr>
          </a:p>
        </p:txBody>
      </p:sp>
      <p:pic>
        <p:nvPicPr>
          <p:cNvPr id="5" name="Picture 2" descr="http://www.google.com/url?source=imglanding&amp;ct=img&amp;q=http://media.trb.com/media/thumbnails/hyperlink/2009-04/46442789-22113935.jpg&amp;sa=X&amp;ei=XzhiT5PQH9C70QGsyqSLCA&amp;ved=0CAwQ8wc4EA&amp;usg=AFQjCNHWSRWfPP9aP4rSySyAgEEVBn4S0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800601"/>
            <a:ext cx="34290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19200"/>
            <a:ext cx="8915400" cy="5410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b="1" dirty="0">
                <a:solidFill>
                  <a:schemeClr val="hlink"/>
                </a:solidFill>
              </a:rPr>
              <a:t>Appealing to Groups</a:t>
            </a:r>
          </a:p>
          <a:p>
            <a:pPr lvl="1"/>
            <a:r>
              <a:rPr lang="en-US" sz="2200" dirty="0" smtClean="0"/>
              <a:t>Games played during the week are less likely to sell out.</a:t>
            </a:r>
          </a:p>
          <a:p>
            <a:pPr lvl="1"/>
            <a:r>
              <a:rPr lang="en-US" sz="2200" dirty="0" smtClean="0"/>
              <a:t>Special Group/Corporate promotions used to fill seats.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group </a:t>
            </a:r>
            <a:r>
              <a:rPr lang="en-US" b="1" dirty="0"/>
              <a:t>packages</a:t>
            </a:r>
          </a:p>
          <a:p>
            <a:pPr lvl="2"/>
            <a:r>
              <a:rPr lang="en-US" dirty="0" smtClean="0"/>
              <a:t>special </a:t>
            </a:r>
            <a:r>
              <a:rPr lang="en-US" dirty="0"/>
              <a:t>prices for group purchases of 15 or more </a:t>
            </a:r>
            <a:r>
              <a:rPr lang="en-US" dirty="0" smtClean="0"/>
              <a:t>tickets</a:t>
            </a:r>
          </a:p>
          <a:p>
            <a:pPr lvl="1"/>
            <a:endParaRPr lang="en-US" dirty="0" smtClean="0"/>
          </a:p>
          <a:p>
            <a:pPr lvl="1"/>
            <a:r>
              <a:rPr lang="en-US" b="1" u="sng" dirty="0" smtClean="0"/>
              <a:t>Groups</a:t>
            </a:r>
            <a:r>
              <a:rPr lang="en-US" dirty="0" smtClean="0"/>
              <a:t>: churches, senior citizens, schools, scouts, youth teams, student organizations, businesses, etc.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Group recognition during announcements</a:t>
            </a:r>
          </a:p>
          <a:p>
            <a:pPr lvl="1"/>
            <a:r>
              <a:rPr lang="en-US" dirty="0" smtClean="0"/>
              <a:t>Promos build future customer base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How were the stands filled for the Sochi Olympics?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E4B55-1E2F-49D6-A3B8-5A4B289412DF}" type="slidenum">
              <a:rPr lang="en-US"/>
              <a:pPr/>
              <a:t>47</a:t>
            </a:fld>
            <a:endParaRPr lang="en-US"/>
          </a:p>
        </p:txBody>
      </p:sp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FILLING THE STANDS</a:t>
            </a:r>
          </a:p>
        </p:txBody>
      </p:sp>
      <p:pic>
        <p:nvPicPr>
          <p:cNvPr id="643076" name="Picture 4"/>
          <p:cNvPicPr>
            <a:picLocks noChangeAspect="1" noChangeArrowheads="1"/>
          </p:cNvPicPr>
          <p:nvPr/>
        </p:nvPicPr>
        <p:blipFill>
          <a:blip r:embed="rId3" cstate="print"/>
          <a:srcRect l="30469" t="39584" r="44531" b="36458"/>
          <a:stretch>
            <a:fillRect/>
          </a:stretch>
        </p:blipFill>
        <p:spPr bwMode="auto">
          <a:xfrm>
            <a:off x="6934200" y="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University alumni who make substantial contributions to athletic departments and scholarship funds may receive perks.</a:t>
            </a:r>
          </a:p>
          <a:p>
            <a:pPr lvl="2"/>
            <a:r>
              <a:rPr lang="en-US" sz="2400" dirty="0" smtClean="0"/>
              <a:t>easier access to tickets</a:t>
            </a:r>
          </a:p>
          <a:p>
            <a:pPr lvl="2"/>
            <a:r>
              <a:rPr lang="en-US" sz="2400" dirty="0" smtClean="0"/>
              <a:t>special seating at sporting events</a:t>
            </a:r>
          </a:p>
          <a:p>
            <a:pPr lvl="2"/>
            <a:r>
              <a:rPr lang="en-US" sz="2400" dirty="0" smtClean="0"/>
              <a:t>season tickets</a:t>
            </a:r>
          </a:p>
          <a:p>
            <a:pPr lvl="2"/>
            <a:r>
              <a:rPr lang="en-US" sz="2400" dirty="0" smtClean="0"/>
              <a:t>suites</a:t>
            </a:r>
          </a:p>
          <a:p>
            <a:pPr lvl="2"/>
            <a:r>
              <a:rPr lang="en-US" sz="2400" dirty="0" smtClean="0"/>
              <a:t>naming honors on suites or fields</a:t>
            </a:r>
            <a:endParaRPr lang="en-US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3110-77E0-45B7-9B50-2F5FF0751768}" type="slidenum">
              <a:rPr lang="en-US"/>
              <a:pPr/>
              <a:t>48</a:t>
            </a:fld>
            <a:endParaRPr lang="en-US"/>
          </a:p>
        </p:txBody>
      </p:sp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Special Privileges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124200"/>
          </a:xfrm>
          <a:noFill/>
          <a:ln/>
        </p:spPr>
        <p:txBody>
          <a:bodyPr>
            <a:normAutofit/>
          </a:bodyPr>
          <a:lstStyle/>
          <a:p>
            <a:r>
              <a:rPr lang="en-US" dirty="0"/>
              <a:t>Explain how group packages can help fill entertainment venues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Group package deals provide incentive for groups to attend events because they receive a discount and at the same time get to enjoy the fellowship of the group.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52225-6A68-4FB5-8070-83BFB046AE6A}" type="slidenum">
              <a:rPr lang="en-US"/>
              <a:pPr/>
              <a:t>49</a:t>
            </a:fld>
            <a:endParaRPr lang="en-US"/>
          </a:p>
        </p:txBody>
      </p:sp>
      <p:pic>
        <p:nvPicPr>
          <p:cNvPr id="645123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Goals</a:t>
            </a:r>
            <a:r>
              <a:rPr lang="en-US" sz="3600" b="1" dirty="0" smtClean="0">
                <a:solidFill>
                  <a:schemeClr val="hlink"/>
                </a:solidFill>
              </a:rPr>
              <a:t/>
            </a:r>
            <a:br>
              <a:rPr lang="en-US" sz="3600" b="1" dirty="0" smtClean="0">
                <a:solidFill>
                  <a:schemeClr val="hlink"/>
                </a:solidFill>
              </a:rPr>
            </a:br>
            <a:endParaRPr lang="en-US" sz="1200" b="1" dirty="0">
              <a:solidFill>
                <a:schemeClr val="hlink"/>
              </a:solidFill>
            </a:endParaRPr>
          </a:p>
          <a:p>
            <a:r>
              <a:rPr lang="en-US" dirty="0"/>
              <a:t>List the steps involved in the sales process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Discuss the management skills and knowledge necessary for successful salespeople.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09C40-9334-45D2-9CA0-14744045EB5B}" type="slidenum">
              <a:rPr lang="en-US"/>
              <a:pPr/>
              <a:t>5</a:t>
            </a:fld>
            <a:endParaRPr lang="en-US"/>
          </a:p>
        </p:txBody>
      </p:sp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12.1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chemeClr val="tx1"/>
                </a:solidFill>
              </a:rPr>
              <a:t>The Sales Process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/>
          <a:lstStyle/>
          <a:p>
            <a:pPr marL="396875" indent="-396875"/>
            <a:r>
              <a:rPr lang="en-US" sz="2800" dirty="0"/>
              <a:t>Corporations might use sporting event tickets in a variety of ways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pPr marL="808038" lvl="1" indent="-409575"/>
            <a:r>
              <a:rPr lang="en-US" sz="2400" dirty="0"/>
              <a:t> to promote </a:t>
            </a:r>
            <a:r>
              <a:rPr lang="en-US" sz="2400" dirty="0" smtClean="0"/>
              <a:t>bonding/teamwork </a:t>
            </a:r>
            <a:r>
              <a:rPr lang="en-US" sz="2400" dirty="0"/>
              <a:t>of employees</a:t>
            </a:r>
          </a:p>
          <a:p>
            <a:pPr marL="808038" lvl="1" indent="-409575"/>
            <a:r>
              <a:rPr lang="en-US" sz="2400" dirty="0"/>
              <a:t> as a performance reward</a:t>
            </a:r>
          </a:p>
          <a:p>
            <a:pPr marL="808038" lvl="1" indent="-409575"/>
            <a:r>
              <a:rPr lang="en-US" sz="2400" dirty="0"/>
              <a:t> to entertain </a:t>
            </a:r>
            <a:r>
              <a:rPr lang="en-US" sz="2400" dirty="0" smtClean="0"/>
              <a:t>clients, impress the client</a:t>
            </a:r>
            <a:endParaRPr lang="en-US" sz="2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A947-3331-430E-8797-58656B4A47EB}" type="slidenum">
              <a:rPr lang="en-US"/>
              <a:pPr/>
              <a:t>50</a:t>
            </a:fld>
            <a:endParaRPr lang="en-US"/>
          </a:p>
        </p:txBody>
      </p:sp>
      <p:sp>
        <p:nvSpPr>
          <p:cNvPr id="64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CORPORATE PERKS</a:t>
            </a:r>
          </a:p>
        </p:txBody>
      </p:sp>
      <p:pic>
        <p:nvPicPr>
          <p:cNvPr id="646148" name="Picture 4"/>
          <p:cNvPicPr>
            <a:picLocks noChangeAspect="1" noChangeArrowheads="1"/>
          </p:cNvPicPr>
          <p:nvPr/>
        </p:nvPicPr>
        <p:blipFill>
          <a:blip r:embed="rId2" cstate="print"/>
          <a:srcRect l="40625" t="38542" r="33594" b="33333"/>
          <a:stretch>
            <a:fillRect/>
          </a:stretch>
        </p:blipFill>
        <p:spPr bwMode="auto">
          <a:xfrm>
            <a:off x="7086600" y="5175250"/>
            <a:ext cx="2057400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85925"/>
            <a:ext cx="8148638" cy="4410075"/>
          </a:xfrm>
        </p:spPr>
        <p:txBody>
          <a:bodyPr/>
          <a:lstStyle/>
          <a:p>
            <a:r>
              <a:rPr lang="en-US" b="1" dirty="0"/>
              <a:t>luxury </a:t>
            </a:r>
            <a:r>
              <a:rPr lang="en-US" b="1" dirty="0" smtClean="0"/>
              <a:t>boxes (luxury suites)</a:t>
            </a:r>
            <a:endParaRPr lang="en-US" b="1" dirty="0"/>
          </a:p>
          <a:p>
            <a:pPr lvl="1"/>
            <a:r>
              <a:rPr lang="en-US" dirty="0"/>
              <a:t>fancy rooms inside </a:t>
            </a:r>
            <a:r>
              <a:rPr lang="en-US" dirty="0" smtClean="0"/>
              <a:t>stadiums and arenas that allow corporate executives and wealthy private  individuals to entertain clients and friends while watching the game.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high in the stands</a:t>
            </a:r>
          </a:p>
          <a:p>
            <a:pPr lvl="1"/>
            <a:r>
              <a:rPr lang="en-US" dirty="0"/>
              <a:t>near the press-box level</a:t>
            </a:r>
          </a:p>
          <a:p>
            <a:pPr lvl="1"/>
            <a:r>
              <a:rPr lang="en-US" dirty="0"/>
              <a:t>close-circuit </a:t>
            </a:r>
            <a:r>
              <a:rPr lang="en-US" dirty="0" smtClean="0"/>
              <a:t>televisions (for close-ups)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good source of additional revenue for stadium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F0A4-DE95-4256-ADAF-7AEA166BF66F}" type="slidenum">
              <a:rPr lang="en-US"/>
              <a:pPr/>
              <a:t>51</a:t>
            </a:fld>
            <a:endParaRPr lang="en-US"/>
          </a:p>
        </p:txBody>
      </p:sp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Special </a:t>
            </a:r>
            <a:r>
              <a:rPr lang="en-US" dirty="0" smtClean="0">
                <a:solidFill>
                  <a:schemeClr val="hlink"/>
                </a:solidFill>
              </a:rPr>
              <a:t>Seating</a:t>
            </a:r>
            <a:endParaRPr lang="en-US" dirty="0">
              <a:solidFill>
                <a:schemeClr val="hlink"/>
              </a:solidFill>
            </a:endParaRPr>
          </a:p>
        </p:txBody>
      </p:sp>
      <p:pic>
        <p:nvPicPr>
          <p:cNvPr id="4098" name="Picture 2" descr="http://www.google.com/url?source=imglanding&amp;ct=img&amp;q=http://www.milb.com/clubs/t237/images/content/suite.jpg&amp;sa=X&amp;ei=DTliT72pHcLt0gHn8umiCA&amp;ved=0CAwQ8wc4Dw&amp;usg=AFQjCNEL-Vp6vyYYXaRvZ5d22ugfXXgO3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2082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7772400" cy="47244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 premium stadium </a:t>
            </a:r>
            <a:r>
              <a:rPr lang="en-US" dirty="0" smtClean="0"/>
              <a:t>seats that provide another source of high revenue for owners.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 vary by venue, but usually: </a:t>
            </a:r>
            <a:br>
              <a:rPr lang="en-US" dirty="0" smtClean="0"/>
            </a:br>
            <a:endParaRPr lang="en-US" dirty="0" smtClean="0"/>
          </a:p>
          <a:p>
            <a:pPr lvl="2"/>
            <a:r>
              <a:rPr lang="en-US" dirty="0" smtClean="0"/>
              <a:t> cushy </a:t>
            </a:r>
            <a:r>
              <a:rPr lang="en-US" dirty="0"/>
              <a:t>and </a:t>
            </a:r>
            <a:r>
              <a:rPr lang="en-US" dirty="0" smtClean="0"/>
              <a:t>roomy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 provide a good </a:t>
            </a:r>
            <a:r>
              <a:rPr lang="en-US" dirty="0" smtClean="0"/>
              <a:t>view of the action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 often comes with added </a:t>
            </a:r>
            <a:r>
              <a:rPr lang="en-US" dirty="0" smtClean="0"/>
              <a:t>benefits</a:t>
            </a:r>
          </a:p>
          <a:p>
            <a:pPr lvl="3"/>
            <a:r>
              <a:rPr lang="en-US" dirty="0" smtClean="0"/>
              <a:t>Special access to indoor air-conditioned areas</a:t>
            </a:r>
          </a:p>
          <a:p>
            <a:pPr lvl="3"/>
            <a:r>
              <a:rPr lang="en-US" dirty="0" smtClean="0"/>
              <a:t>Access to special restaurants, merchandise stands and lounge areas not available to regular ticket holders.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62E0F-41D3-4EF2-9B00-495814F0E03B}" type="slidenum">
              <a:rPr lang="en-US"/>
              <a:pPr/>
              <a:t>52</a:t>
            </a:fld>
            <a:endParaRPr lang="en-US"/>
          </a:p>
        </p:txBody>
      </p:sp>
      <p:sp>
        <p:nvSpPr>
          <p:cNvPr id="648195" name="Rectangle 3"/>
          <p:cNvSpPr>
            <a:spLocks noChangeArrowheads="1"/>
          </p:cNvSpPr>
          <p:nvPr/>
        </p:nvSpPr>
        <p:spPr bwMode="auto">
          <a:xfrm>
            <a:off x="685800" y="7620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 </a:t>
            </a:r>
            <a:r>
              <a:rPr lang="en-US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  <a:cs typeface="Arial" charset="0"/>
              </a:rPr>
              <a:t>club seats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85925"/>
            <a:ext cx="8148638" cy="4410075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Tour of Dodger Stadium Luxury Suite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 luxury suite can generate from $29,000 to $85,000 per year. The Dallas Cowboys earn $23 million per year from 360 luxury suites. Currently 8,090 luxury suites and 151,451 club seats available in professional sporting venues can earn up to $995.7 million per year.</a:t>
            </a:r>
          </a:p>
          <a:p>
            <a:r>
              <a:rPr lang="en-US" dirty="0" smtClean="0">
                <a:hlinkClick r:id="rId3"/>
              </a:rPr>
              <a:t>Citizen’s Bank Park (Phillies)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Philadelphia Eagles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F0A4-DE95-4256-ADAF-7AEA166BF66F}" type="slidenum">
              <a:rPr lang="en-US"/>
              <a:pPr/>
              <a:t>53</a:t>
            </a:fld>
            <a:endParaRPr lang="en-US"/>
          </a:p>
        </p:txBody>
      </p:sp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Luxury Suites</a:t>
            </a:r>
            <a:endParaRPr lang="en-US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124200"/>
          </a:xfrm>
          <a:noFill/>
          <a:ln/>
        </p:spPr>
        <p:txBody>
          <a:bodyPr>
            <a:normAutofit lnSpcReduction="10000"/>
          </a:bodyPr>
          <a:lstStyle/>
          <a:p>
            <a:r>
              <a:rPr lang="en-US" dirty="0"/>
              <a:t>How do corporations outside of the sports and entertainment industries use sports and entertainment events for business purposes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Corporations use sports and entertainment events to entertain clients, reward employees, and encourage employee team bonding, 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BACCC-B15B-4F77-9484-54C4CC03101D}" type="slidenum">
              <a:rPr lang="en-US"/>
              <a:pPr/>
              <a:t>54</a:t>
            </a:fld>
            <a:endParaRPr lang="en-US"/>
          </a:p>
        </p:txBody>
      </p:sp>
      <p:pic>
        <p:nvPicPr>
          <p:cNvPr id="649219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396875" indent="-396875"/>
            <a:r>
              <a:rPr lang="en-US" dirty="0"/>
              <a:t>selling</a:t>
            </a:r>
          </a:p>
          <a:p>
            <a:pPr marL="808038" lvl="1" indent="-409575"/>
            <a:r>
              <a:rPr lang="en-US" dirty="0"/>
              <a:t>the direct, personal communication with prospective customers in order to assess and satisfy their needs with appropriate products and services</a:t>
            </a:r>
          </a:p>
          <a:p>
            <a:pPr marL="808038" lvl="1" indent="-409575"/>
            <a:endParaRPr lang="en-US" dirty="0"/>
          </a:p>
          <a:p>
            <a:pPr marL="396875" indent="-396875"/>
            <a:r>
              <a:rPr lang="en-US" dirty="0"/>
              <a:t>personal selling</a:t>
            </a:r>
          </a:p>
          <a:p>
            <a:pPr marL="808038" lvl="1" indent="-409575"/>
            <a:r>
              <a:rPr lang="en-US" dirty="0"/>
              <a:t>the sales person becomes the link between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customer and the business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80AB2-9C2C-4B9C-83A4-F69557606BD4}" type="slidenum">
              <a:rPr lang="en-US"/>
              <a:pPr/>
              <a:t>6</a:t>
            </a:fld>
            <a:endParaRPr lang="en-US"/>
          </a:p>
        </p:txBody>
      </p:sp>
      <p:sp>
        <p:nvSpPr>
          <p:cNvPr id="6144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SELLING SPORTS AND ENTERTAINMENT</a:t>
            </a:r>
          </a:p>
        </p:txBody>
      </p:sp>
      <p:pic>
        <p:nvPicPr>
          <p:cNvPr id="41986" name="Picture 2" descr="http://www.google.com/url?source=imglanding&amp;ct=img&amp;q=http://occupations.phillipmartin.info/insurance.gif&amp;sa=X&amp;ei=jS9iT5CVDqLf0QGUi8WyCA&amp;ved=0CAsQ8wc4aA&amp;usg=AFQjCNHcUHMcDfMI_WSG9l2amQOEsFhn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433594"/>
            <a:ext cx="4038600" cy="24244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r>
              <a:rPr lang="en-US" dirty="0"/>
              <a:t>The six steps of effective selling are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sz="1200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The </a:t>
            </a:r>
            <a:r>
              <a:rPr lang="en-US" dirty="0" smtClean="0"/>
              <a:t>Pre-Approach</a:t>
            </a:r>
            <a:endParaRPr lang="en-US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The Approach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 dirty="0"/>
              <a:t>Demonstration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Answering questions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Closing the sale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n-US" dirty="0"/>
              <a:t>Follow-up</a:t>
            </a:r>
          </a:p>
          <a:p>
            <a:pPr marL="931863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/>
          </a:p>
          <a:p>
            <a:pPr marL="931863" lvl="1" indent="-533400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Discussed on following 6 Slides…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09D9-F648-49AA-B7E6-001CD5620C58}" type="slidenum">
              <a:rPr lang="en-US"/>
              <a:pPr/>
              <a:t>7</a:t>
            </a:fld>
            <a:endParaRPr lang="en-US"/>
          </a:p>
        </p:txBody>
      </p:sp>
      <p:sp>
        <p:nvSpPr>
          <p:cNvPr id="616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The Sales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Salespeople learn about the:</a:t>
            </a:r>
          </a:p>
          <a:p>
            <a:pPr marL="920750" lvl="1"/>
            <a:r>
              <a:rPr lang="en-US" dirty="0"/>
              <a:t>products and services offered</a:t>
            </a:r>
          </a:p>
          <a:p>
            <a:pPr marL="920750" lvl="1"/>
            <a:r>
              <a:rPr lang="en-US" dirty="0"/>
              <a:t>target market</a:t>
            </a:r>
          </a:p>
          <a:p>
            <a:pPr marL="920750" lvl="1"/>
            <a:r>
              <a:rPr lang="en-US" dirty="0"/>
              <a:t>competition</a:t>
            </a:r>
          </a:p>
          <a:p>
            <a:pPr lvl="1"/>
            <a:endParaRPr lang="en-US" dirty="0"/>
          </a:p>
          <a:p>
            <a:r>
              <a:rPr lang="en-US" dirty="0"/>
              <a:t>Salespeople must:</a:t>
            </a:r>
          </a:p>
          <a:p>
            <a:pPr marL="920750" lvl="1"/>
            <a:r>
              <a:rPr lang="en-US" dirty="0"/>
              <a:t>be knowledgeable</a:t>
            </a:r>
          </a:p>
          <a:p>
            <a:pPr marL="920750" lvl="1"/>
            <a:r>
              <a:rPr lang="en-US" dirty="0"/>
              <a:t>understand consumer need 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A7197-1C31-4948-A908-AD183FAA8691}" type="slidenum">
              <a:rPr lang="en-US"/>
              <a:pPr/>
              <a:t>8</a:t>
            </a:fld>
            <a:endParaRPr lang="en-US"/>
          </a:p>
        </p:txBody>
      </p:sp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1 ~ Pre-Approach</a:t>
            </a:r>
          </a:p>
        </p:txBody>
      </p:sp>
      <p:pic>
        <p:nvPicPr>
          <p:cNvPr id="37892" name="Picture 4" descr="http://research.phillipmartin.info/research_icon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5200" y="3581401"/>
            <a:ext cx="4368800" cy="3276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495800"/>
          </a:xfrm>
        </p:spPr>
        <p:txBody>
          <a:bodyPr/>
          <a:lstStyle/>
          <a:p>
            <a:r>
              <a:rPr lang="en-US" dirty="0"/>
              <a:t>Contract the Customer</a:t>
            </a:r>
          </a:p>
          <a:p>
            <a:pPr lvl="1"/>
            <a:r>
              <a:rPr lang="en-US" dirty="0"/>
              <a:t>Gain their attention</a:t>
            </a:r>
          </a:p>
          <a:p>
            <a:r>
              <a:rPr lang="en-US" u="sng" dirty="0"/>
              <a:t>Listen carefully </a:t>
            </a:r>
            <a:r>
              <a:rPr lang="en-US" dirty="0"/>
              <a:t>to consumer needs</a:t>
            </a:r>
          </a:p>
          <a:p>
            <a:r>
              <a:rPr lang="en-US" dirty="0"/>
              <a:t>Create a favorable impression on consumer</a:t>
            </a:r>
          </a:p>
          <a:p>
            <a:endParaRPr lang="en-US" dirty="0"/>
          </a:p>
          <a:p>
            <a:r>
              <a:rPr lang="en-US" dirty="0"/>
              <a:t>Create lasting relationship </a:t>
            </a:r>
          </a:p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D3CB-6C17-4C87-903B-7BAB248B1AD3}" type="slidenum">
              <a:rPr lang="en-US"/>
              <a:pPr/>
              <a:t>9</a:t>
            </a:fld>
            <a:endParaRPr lang="en-US"/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 2 ~ The Approach</a:t>
            </a:r>
          </a:p>
        </p:txBody>
      </p:sp>
      <p:pic>
        <p:nvPicPr>
          <p:cNvPr id="36866" name="Picture 2" descr="http://us.cdn2.123rf.com/168nwm/kakigori/kakigori1204/kakigori120400002/13041908-senior-experienced-salesman-agent-greeting-with-handshake-young-business-partn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6576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906</TotalTime>
  <Words>2049</Words>
  <Application>Microsoft Office PowerPoint</Application>
  <PresentationFormat>On-screen Show (4:3)</PresentationFormat>
  <Paragraphs>410</Paragraphs>
  <Slides>54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Concourse</vt:lpstr>
      <vt:lpstr>Selling Sports and Entertainment      </vt:lpstr>
      <vt:lpstr>Winning Strategies</vt:lpstr>
      <vt:lpstr>Bonnaroo</vt:lpstr>
      <vt:lpstr>Bonnaroo</vt:lpstr>
      <vt:lpstr>Lesson 12.1 The Sales Process </vt:lpstr>
      <vt:lpstr>SELLING SPORTS AND ENTERTAINMENT</vt:lpstr>
      <vt:lpstr>The Sales Process</vt:lpstr>
      <vt:lpstr># 1 ~ Pre-Approach</vt:lpstr>
      <vt:lpstr># 2 ~ The Approach</vt:lpstr>
      <vt:lpstr># 3 ~ Demonstration</vt:lpstr>
      <vt:lpstr>#4 ~ Answering Questions</vt:lpstr>
      <vt:lpstr>#5 Closing the Sale</vt:lpstr>
      <vt:lpstr># 6 ~ Follow-up</vt:lpstr>
      <vt:lpstr>Slide 14</vt:lpstr>
      <vt:lpstr>When Is Personal Selling Appropriate?</vt:lpstr>
      <vt:lpstr>When Is Personal Selling Appropriate?</vt:lpstr>
      <vt:lpstr>When Is Personal Selling Appropriate?</vt:lpstr>
      <vt:lpstr>Slide 18</vt:lpstr>
      <vt:lpstr>MANAGEMENT SKILLS AND KNOWLEDGE FOR SUCCESS</vt:lpstr>
      <vt:lpstr>Know the Product</vt:lpstr>
      <vt:lpstr>Know the Consumer</vt:lpstr>
      <vt:lpstr>Know the Customer          (1 of 2)</vt:lpstr>
      <vt:lpstr>Consumer Decision Making</vt:lpstr>
      <vt:lpstr>Know the Customer</vt:lpstr>
      <vt:lpstr>Know the Competition</vt:lpstr>
      <vt:lpstr>Slide 26</vt:lpstr>
      <vt:lpstr>Lesson 12.2 Ticket Sales</vt:lpstr>
      <vt:lpstr>HIGH PRICES FOR THE MOST DEMANDED ENTERTAINMENT</vt:lpstr>
      <vt:lpstr>HIGH PRICES FOR THE MOST DEMANDED ENTERTAINMENT</vt:lpstr>
      <vt:lpstr>Ticket brokers seek changes to resale law</vt:lpstr>
      <vt:lpstr>Ticket Scalpers</vt:lpstr>
      <vt:lpstr>Ticket Scalping in States</vt:lpstr>
      <vt:lpstr>Ticket Scalpers</vt:lpstr>
      <vt:lpstr>Ticket Scalper Scams &amp; How to Avoid Them</vt:lpstr>
      <vt:lpstr>Ticket Frenzy</vt:lpstr>
      <vt:lpstr>Slide 36</vt:lpstr>
      <vt:lpstr>Scalp-Free Zone</vt:lpstr>
      <vt:lpstr>THE TICKET ECONOMY</vt:lpstr>
      <vt:lpstr>Work the System</vt:lpstr>
      <vt:lpstr>Landing Super Bowl Tickets</vt:lpstr>
      <vt:lpstr>Looking for Super Bowl Tickets – Don’t Get Scammed</vt:lpstr>
      <vt:lpstr>Movie Theaters Aim   for 3D Sports</vt:lpstr>
      <vt:lpstr>Slide 43</vt:lpstr>
      <vt:lpstr>Ticket Broker</vt:lpstr>
      <vt:lpstr>Food for Thought</vt:lpstr>
      <vt:lpstr>Lesson 12.3 Group and Corporate Sales  </vt:lpstr>
      <vt:lpstr>FILLING THE STANDS</vt:lpstr>
      <vt:lpstr>Special Privileges</vt:lpstr>
      <vt:lpstr>Slide 49</vt:lpstr>
      <vt:lpstr>CORPORATE PERKS</vt:lpstr>
      <vt:lpstr>Special Seating</vt:lpstr>
      <vt:lpstr>Slide 52</vt:lpstr>
      <vt:lpstr>Luxury Suites</vt:lpstr>
      <vt:lpstr>Slide 54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Sports and Entertainment</dc:title>
  <dc:creator>jsundlin</dc:creator>
  <cp:lastModifiedBy>Tutor</cp:lastModifiedBy>
  <cp:revision>68</cp:revision>
  <dcterms:created xsi:type="dcterms:W3CDTF">2012-02-24T15:04:32Z</dcterms:created>
  <dcterms:modified xsi:type="dcterms:W3CDTF">2014-04-19T19:51:46Z</dcterms:modified>
</cp:coreProperties>
</file>